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65" r:id="rId3"/>
    <p:sldId id="265" r:id="rId4"/>
    <p:sldId id="269" r:id="rId5"/>
    <p:sldId id="327" r:id="rId6"/>
    <p:sldId id="354" r:id="rId7"/>
    <p:sldId id="355" r:id="rId8"/>
    <p:sldId id="358" r:id="rId9"/>
    <p:sldId id="359" r:id="rId10"/>
    <p:sldId id="343" r:id="rId11"/>
    <p:sldId id="328" r:id="rId12"/>
    <p:sldId id="332" r:id="rId13"/>
    <p:sldId id="335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9"/>
    <p:restoredTop sz="95859"/>
  </p:normalViewPr>
  <p:slideViewPr>
    <p:cSldViewPr snapToGrid="0" snapToObjects="1">
      <p:cViewPr varScale="1">
        <p:scale>
          <a:sx n="47" d="100"/>
          <a:sy n="47" d="100"/>
        </p:scale>
        <p:origin x="7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543C3-1422-C04B-B753-135D38BF87E4}" type="doc">
      <dgm:prSet loTypeId="urn:microsoft.com/office/officeart/2009/layout/CircleArrowProcess" loCatId="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1FC048-8A20-F841-A94A-D84E62D13C3B}">
      <dgm:prSet phldrT="[Text]"/>
      <dgm:spPr/>
      <dgm:t>
        <a:bodyPr/>
        <a:lstStyle/>
        <a:p>
          <a:r>
            <a:rPr lang="bg-BG" dirty="0" smtClean="0"/>
            <a:t>BNCC</a:t>
          </a:r>
          <a:endParaRPr lang="en-US" dirty="0"/>
        </a:p>
      </dgm:t>
    </dgm:pt>
    <dgm:pt modelId="{EB5734AE-02F9-524F-9BD4-9FC01F4D5812}" type="parTrans" cxnId="{DC7CE545-5EA2-934D-8558-5B301A93E211}">
      <dgm:prSet/>
      <dgm:spPr/>
      <dgm:t>
        <a:bodyPr/>
        <a:lstStyle/>
        <a:p>
          <a:endParaRPr lang="en-US"/>
        </a:p>
      </dgm:t>
    </dgm:pt>
    <dgm:pt modelId="{FDB790B3-8C90-6146-AFBA-E875DBCEBB5E}" type="sibTrans" cxnId="{DC7CE545-5EA2-934D-8558-5B301A93E211}">
      <dgm:prSet/>
      <dgm:spPr/>
      <dgm:t>
        <a:bodyPr/>
        <a:lstStyle/>
        <a:p>
          <a:endParaRPr lang="en-US"/>
        </a:p>
      </dgm:t>
    </dgm:pt>
    <dgm:pt modelId="{DD936313-4C9A-F44B-8751-EB4CE5814442}">
      <dgm:prSet phldrT="[Text]" custT="1"/>
      <dgm:spPr/>
      <dgm:t>
        <a:bodyPr/>
        <a:lstStyle/>
        <a:p>
          <a:r>
            <a:rPr lang="bg-BG" sz="1600" b="1" dirty="0" smtClean="0"/>
            <a:t>Currículo</a:t>
          </a:r>
          <a:endParaRPr lang="en-US" sz="1600" b="1" dirty="0"/>
        </a:p>
      </dgm:t>
    </dgm:pt>
    <dgm:pt modelId="{7C73EDE7-5BE2-BB4E-BD19-6A1FC05986A2}" type="parTrans" cxnId="{3C96DC36-CC59-5244-8D14-86ACCF0F4375}">
      <dgm:prSet/>
      <dgm:spPr/>
      <dgm:t>
        <a:bodyPr/>
        <a:lstStyle/>
        <a:p>
          <a:endParaRPr lang="en-US"/>
        </a:p>
      </dgm:t>
    </dgm:pt>
    <dgm:pt modelId="{C7824948-D607-CC41-97EF-9FCE8426614C}" type="sibTrans" cxnId="{3C96DC36-CC59-5244-8D14-86ACCF0F4375}">
      <dgm:prSet/>
      <dgm:spPr/>
      <dgm:t>
        <a:bodyPr/>
        <a:lstStyle/>
        <a:p>
          <a:endParaRPr lang="en-US"/>
        </a:p>
      </dgm:t>
    </dgm:pt>
    <dgm:pt modelId="{482C67E8-C35C-B544-95D6-E75BB8A505BB}">
      <dgm:prSet phldrT="[Text]" custT="1"/>
      <dgm:spPr/>
      <dgm:t>
        <a:bodyPr/>
        <a:lstStyle/>
        <a:p>
          <a:r>
            <a:rPr lang="bg-BG" sz="1600" b="1" dirty="0" smtClean="0"/>
            <a:t>PPP</a:t>
          </a:r>
          <a:endParaRPr lang="en-US" sz="1600" b="1" dirty="0"/>
        </a:p>
      </dgm:t>
    </dgm:pt>
    <dgm:pt modelId="{A584D369-124E-8C42-AF2C-5EC57A0C2E43}" type="parTrans" cxnId="{CB7A2538-C9E5-A74A-BA6A-E09B7353DA33}">
      <dgm:prSet/>
      <dgm:spPr/>
      <dgm:t>
        <a:bodyPr/>
        <a:lstStyle/>
        <a:p>
          <a:endParaRPr lang="en-US"/>
        </a:p>
      </dgm:t>
    </dgm:pt>
    <dgm:pt modelId="{27A045B5-95F0-6F48-92C8-F562B852F0E4}" type="sibTrans" cxnId="{CB7A2538-C9E5-A74A-BA6A-E09B7353DA33}">
      <dgm:prSet/>
      <dgm:spPr/>
      <dgm:t>
        <a:bodyPr/>
        <a:lstStyle/>
        <a:p>
          <a:endParaRPr lang="en-US"/>
        </a:p>
      </dgm:t>
    </dgm:pt>
    <dgm:pt modelId="{C0DB0C75-363B-6E42-80A5-14EE8258E966}">
      <dgm:prSet phldrT="[Text]" custT="1"/>
      <dgm:spPr/>
      <dgm:t>
        <a:bodyPr/>
        <a:lstStyle/>
        <a:p>
          <a:r>
            <a:rPr lang="bg-BG" sz="1600" b="1" dirty="0" smtClean="0"/>
            <a:t>Planejamento das aulas </a:t>
          </a:r>
          <a:endParaRPr lang="en-US" sz="1600" b="1" dirty="0"/>
        </a:p>
      </dgm:t>
    </dgm:pt>
    <dgm:pt modelId="{318DCC44-EC73-4541-BFC4-ACF28329F4EB}" type="parTrans" cxnId="{F401B1F1-C2A0-8243-808F-1CDD650FD72A}">
      <dgm:prSet/>
      <dgm:spPr/>
      <dgm:t>
        <a:bodyPr/>
        <a:lstStyle/>
        <a:p>
          <a:endParaRPr lang="en-US"/>
        </a:p>
      </dgm:t>
    </dgm:pt>
    <dgm:pt modelId="{20C87742-1AE1-C643-B418-027075A46183}" type="sibTrans" cxnId="{F401B1F1-C2A0-8243-808F-1CDD650FD72A}">
      <dgm:prSet/>
      <dgm:spPr/>
      <dgm:t>
        <a:bodyPr/>
        <a:lstStyle/>
        <a:p>
          <a:endParaRPr lang="en-US"/>
        </a:p>
      </dgm:t>
    </dgm:pt>
    <dgm:pt modelId="{2BDBBA28-C612-A640-9EEF-BD561B0B32F9}">
      <dgm:prSet phldrT="[Text]" custT="1"/>
      <dgm:spPr/>
      <dgm:t>
        <a:bodyPr/>
        <a:lstStyle/>
        <a:p>
          <a:r>
            <a:rPr lang="bg-BG" sz="1600" b="1" dirty="0" smtClean="0"/>
            <a:t>Documentos de Orientações Pedagógicas </a:t>
          </a:r>
          <a:endParaRPr lang="en-US" sz="1600" b="1" dirty="0"/>
        </a:p>
      </dgm:t>
    </dgm:pt>
    <dgm:pt modelId="{AE76B943-3281-9649-87B4-403287C73342}" type="parTrans" cxnId="{D0DD3023-D274-0243-8FB9-F510CDB3D4F8}">
      <dgm:prSet/>
      <dgm:spPr/>
      <dgm:t>
        <a:bodyPr/>
        <a:lstStyle/>
        <a:p>
          <a:endParaRPr lang="en-US"/>
        </a:p>
      </dgm:t>
    </dgm:pt>
    <dgm:pt modelId="{3B4BFD09-691E-6542-9E18-7A10425DD535}" type="sibTrans" cxnId="{D0DD3023-D274-0243-8FB9-F510CDB3D4F8}">
      <dgm:prSet/>
      <dgm:spPr/>
      <dgm:t>
        <a:bodyPr/>
        <a:lstStyle/>
        <a:p>
          <a:endParaRPr lang="en-US"/>
        </a:p>
      </dgm:t>
    </dgm:pt>
    <dgm:pt modelId="{02B681E5-B27C-1141-ACD1-CD8967F82315}">
      <dgm:prSet phldrT="[Text]" custT="1"/>
      <dgm:spPr/>
      <dgm:t>
        <a:bodyPr/>
        <a:lstStyle/>
        <a:p>
          <a:r>
            <a:rPr lang="bg-BG" sz="1600" b="1" dirty="0" smtClean="0"/>
            <a:t>Planos de Trabalho Anual</a:t>
          </a:r>
          <a:endParaRPr lang="en-US" sz="1600" b="1" dirty="0"/>
        </a:p>
      </dgm:t>
    </dgm:pt>
    <dgm:pt modelId="{7FC88962-026A-CC4C-93B4-FCC6B32F0338}" type="parTrans" cxnId="{3D86B290-5C97-A949-B7E4-06B7072ECA1F}">
      <dgm:prSet/>
      <dgm:spPr/>
      <dgm:t>
        <a:bodyPr/>
        <a:lstStyle/>
        <a:p>
          <a:endParaRPr lang="en-US"/>
        </a:p>
      </dgm:t>
    </dgm:pt>
    <dgm:pt modelId="{D8EA9316-ED1A-734E-8AD2-8499AA8FE208}" type="sibTrans" cxnId="{3D86B290-5C97-A949-B7E4-06B7072ECA1F}">
      <dgm:prSet/>
      <dgm:spPr/>
      <dgm:t>
        <a:bodyPr/>
        <a:lstStyle/>
        <a:p>
          <a:endParaRPr lang="en-US"/>
        </a:p>
      </dgm:t>
    </dgm:pt>
    <dgm:pt modelId="{DB9D3E22-BA60-804A-A838-F3D38A2765A8}" type="pres">
      <dgm:prSet presAssocID="{C0A543C3-1422-C04B-B753-135D38BF87E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1220E3-9E5F-0F46-AF35-C903D41C0053}" type="pres">
      <dgm:prSet presAssocID="{4F1FC048-8A20-F841-A94A-D84E62D13C3B}" presName="Accent1" presStyleCnt="0"/>
      <dgm:spPr/>
    </dgm:pt>
    <dgm:pt modelId="{D5C5F655-4A9B-F846-B156-83533717FC00}" type="pres">
      <dgm:prSet presAssocID="{4F1FC048-8A20-F841-A94A-D84E62D13C3B}" presName="Accent" presStyleLbl="node1" presStyleIdx="0" presStyleCnt="6" custScaleX="188155"/>
      <dgm:spPr/>
    </dgm:pt>
    <dgm:pt modelId="{D48B65AF-E5DF-284D-BF75-EACCF2675F97}" type="pres">
      <dgm:prSet presAssocID="{4F1FC048-8A20-F841-A94A-D84E62D13C3B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8A487-FDF6-4348-926E-49E11CA1A0B9}" type="pres">
      <dgm:prSet presAssocID="{DD936313-4C9A-F44B-8751-EB4CE5814442}" presName="Accent2" presStyleCnt="0"/>
      <dgm:spPr/>
    </dgm:pt>
    <dgm:pt modelId="{D6AFC792-5DF9-F24E-A4ED-CB4A0186CD94}" type="pres">
      <dgm:prSet presAssocID="{DD936313-4C9A-F44B-8751-EB4CE5814442}" presName="Accent" presStyleLbl="node1" presStyleIdx="1" presStyleCnt="6" custScaleX="209733"/>
      <dgm:spPr/>
    </dgm:pt>
    <dgm:pt modelId="{35CA10B9-4766-6641-A2D3-96AE1A3F47D7}" type="pres">
      <dgm:prSet presAssocID="{DD936313-4C9A-F44B-8751-EB4CE5814442}" presName="Parent2" presStyleLbl="revTx" presStyleIdx="1" presStyleCnt="6" custScaleX="3124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0A6E6-2DDC-8F4F-9138-2DB368032B51}" type="pres">
      <dgm:prSet presAssocID="{482C67E8-C35C-B544-95D6-E75BB8A505BB}" presName="Accent3" presStyleCnt="0"/>
      <dgm:spPr/>
    </dgm:pt>
    <dgm:pt modelId="{561550AF-E3E6-FB49-BC2D-09052DE4D0F8}" type="pres">
      <dgm:prSet presAssocID="{482C67E8-C35C-B544-95D6-E75BB8A505BB}" presName="Accent" presStyleLbl="node1" presStyleIdx="2" presStyleCnt="6" custScaleX="191834"/>
      <dgm:spPr/>
    </dgm:pt>
    <dgm:pt modelId="{FE15D13F-A376-2E46-B426-6E190B7CDDDD}" type="pres">
      <dgm:prSet presAssocID="{482C67E8-C35C-B544-95D6-E75BB8A505BB}" presName="Parent3" presStyleLbl="revTx" presStyleIdx="2" presStyleCnt="6" custScaleX="300638" custLinFactNeighborY="3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5C30C-2C4F-A545-995B-6A83D0FB74FD}" type="pres">
      <dgm:prSet presAssocID="{2BDBBA28-C612-A640-9EEF-BD561B0B32F9}" presName="Accent4" presStyleCnt="0"/>
      <dgm:spPr/>
    </dgm:pt>
    <dgm:pt modelId="{0EAAF428-531F-5946-BE41-D5EDA522A59B}" type="pres">
      <dgm:prSet presAssocID="{2BDBBA28-C612-A640-9EEF-BD561B0B32F9}" presName="Accent" presStyleLbl="node1" presStyleIdx="3" presStyleCnt="6" custScaleX="223623"/>
      <dgm:spPr/>
    </dgm:pt>
    <dgm:pt modelId="{DA8DD1E8-7820-2A4C-966F-E1C4FC27B005}" type="pres">
      <dgm:prSet presAssocID="{2BDBBA28-C612-A640-9EEF-BD561B0B32F9}" presName="Parent4" presStyleLbl="revTx" presStyleIdx="3" presStyleCnt="6" custScaleX="583205" custScaleY="102611" custLinFactNeighborX="92874" custLinFactNeighborY="-31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D6427-CB91-4643-96A2-9C06CF96029B}" type="pres">
      <dgm:prSet presAssocID="{02B681E5-B27C-1141-ACD1-CD8967F82315}" presName="Accent5" presStyleCnt="0"/>
      <dgm:spPr/>
    </dgm:pt>
    <dgm:pt modelId="{13962A28-C042-D74D-B23E-CBC8B228E04D}" type="pres">
      <dgm:prSet presAssocID="{02B681E5-B27C-1141-ACD1-CD8967F82315}" presName="Accent" presStyleLbl="node1" presStyleIdx="4" presStyleCnt="6" custScaleX="225133"/>
      <dgm:spPr/>
    </dgm:pt>
    <dgm:pt modelId="{1055F09C-61F5-A141-AF4E-52C565F1EA86}" type="pres">
      <dgm:prSet presAssocID="{02B681E5-B27C-1141-ACD1-CD8967F82315}" presName="Parent5" presStyleLbl="revTx" presStyleIdx="4" presStyleCnt="6" custScaleX="4108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977B9-59A3-CF4E-A63F-8F3F2E7BC423}" type="pres">
      <dgm:prSet presAssocID="{C0DB0C75-363B-6E42-80A5-14EE8258E966}" presName="Accent6" presStyleCnt="0"/>
      <dgm:spPr/>
    </dgm:pt>
    <dgm:pt modelId="{9B5F2150-64BD-EF4A-BDFD-7354326125AB}" type="pres">
      <dgm:prSet presAssocID="{C0DB0C75-363B-6E42-80A5-14EE8258E966}" presName="Accent" presStyleLbl="node1" presStyleIdx="5" presStyleCnt="6" custScaleX="492548"/>
      <dgm:spPr/>
    </dgm:pt>
    <dgm:pt modelId="{681097AD-D801-8D48-817E-74F425044EC6}" type="pres">
      <dgm:prSet presAssocID="{C0DB0C75-363B-6E42-80A5-14EE8258E966}" presName="Parent6" presStyleLbl="revTx" presStyleIdx="5" presStyleCnt="6" custScaleX="460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F4A68-A703-6F44-8FAD-FBA0BFECE0F0}" type="presOf" srcId="{2BDBBA28-C612-A640-9EEF-BD561B0B32F9}" destId="{DA8DD1E8-7820-2A4C-966F-E1C4FC27B005}" srcOrd="0" destOrd="0" presId="urn:microsoft.com/office/officeart/2009/layout/CircleArrowProcess"/>
    <dgm:cxn modelId="{F401B1F1-C2A0-8243-808F-1CDD650FD72A}" srcId="{C0A543C3-1422-C04B-B753-135D38BF87E4}" destId="{C0DB0C75-363B-6E42-80A5-14EE8258E966}" srcOrd="5" destOrd="0" parTransId="{318DCC44-EC73-4541-BFC4-ACF28329F4EB}" sibTransId="{20C87742-1AE1-C643-B418-027075A46183}"/>
    <dgm:cxn modelId="{F42CAE97-7349-884F-B6D6-917A22A694B3}" type="presOf" srcId="{02B681E5-B27C-1141-ACD1-CD8967F82315}" destId="{1055F09C-61F5-A141-AF4E-52C565F1EA86}" srcOrd="0" destOrd="0" presId="urn:microsoft.com/office/officeart/2009/layout/CircleArrowProcess"/>
    <dgm:cxn modelId="{230D278D-EE8A-2149-AD51-C06EF3161E17}" type="presOf" srcId="{DD936313-4C9A-F44B-8751-EB4CE5814442}" destId="{35CA10B9-4766-6641-A2D3-96AE1A3F47D7}" srcOrd="0" destOrd="0" presId="urn:microsoft.com/office/officeart/2009/layout/CircleArrowProcess"/>
    <dgm:cxn modelId="{CB7A2538-C9E5-A74A-BA6A-E09B7353DA33}" srcId="{C0A543C3-1422-C04B-B753-135D38BF87E4}" destId="{482C67E8-C35C-B544-95D6-E75BB8A505BB}" srcOrd="2" destOrd="0" parTransId="{A584D369-124E-8C42-AF2C-5EC57A0C2E43}" sibTransId="{27A045B5-95F0-6F48-92C8-F562B852F0E4}"/>
    <dgm:cxn modelId="{AF4D68E9-3F2F-894C-9237-54182125BBA3}" type="presOf" srcId="{4F1FC048-8A20-F841-A94A-D84E62D13C3B}" destId="{D48B65AF-E5DF-284D-BF75-EACCF2675F97}" srcOrd="0" destOrd="0" presId="urn:microsoft.com/office/officeart/2009/layout/CircleArrowProcess"/>
    <dgm:cxn modelId="{3D86B290-5C97-A949-B7E4-06B7072ECA1F}" srcId="{C0A543C3-1422-C04B-B753-135D38BF87E4}" destId="{02B681E5-B27C-1141-ACD1-CD8967F82315}" srcOrd="4" destOrd="0" parTransId="{7FC88962-026A-CC4C-93B4-FCC6B32F0338}" sibTransId="{D8EA9316-ED1A-734E-8AD2-8499AA8FE208}"/>
    <dgm:cxn modelId="{D0DD3023-D274-0243-8FB9-F510CDB3D4F8}" srcId="{C0A543C3-1422-C04B-B753-135D38BF87E4}" destId="{2BDBBA28-C612-A640-9EEF-BD561B0B32F9}" srcOrd="3" destOrd="0" parTransId="{AE76B943-3281-9649-87B4-403287C73342}" sibTransId="{3B4BFD09-691E-6542-9E18-7A10425DD535}"/>
    <dgm:cxn modelId="{DC7CE545-5EA2-934D-8558-5B301A93E211}" srcId="{C0A543C3-1422-C04B-B753-135D38BF87E4}" destId="{4F1FC048-8A20-F841-A94A-D84E62D13C3B}" srcOrd="0" destOrd="0" parTransId="{EB5734AE-02F9-524F-9BD4-9FC01F4D5812}" sibTransId="{FDB790B3-8C90-6146-AFBA-E875DBCEBB5E}"/>
    <dgm:cxn modelId="{45A57C7E-9EB9-A548-93AD-131D05D58008}" type="presOf" srcId="{482C67E8-C35C-B544-95D6-E75BB8A505BB}" destId="{FE15D13F-A376-2E46-B426-6E190B7CDDDD}" srcOrd="0" destOrd="0" presId="urn:microsoft.com/office/officeart/2009/layout/CircleArrowProcess"/>
    <dgm:cxn modelId="{A64F74F1-20A3-CD47-9ACB-83CF19EB11FA}" type="presOf" srcId="{C0DB0C75-363B-6E42-80A5-14EE8258E966}" destId="{681097AD-D801-8D48-817E-74F425044EC6}" srcOrd="0" destOrd="0" presId="urn:microsoft.com/office/officeart/2009/layout/CircleArrowProcess"/>
    <dgm:cxn modelId="{3C96DC36-CC59-5244-8D14-86ACCF0F4375}" srcId="{C0A543C3-1422-C04B-B753-135D38BF87E4}" destId="{DD936313-4C9A-F44B-8751-EB4CE5814442}" srcOrd="1" destOrd="0" parTransId="{7C73EDE7-5BE2-BB4E-BD19-6A1FC05986A2}" sibTransId="{C7824948-D607-CC41-97EF-9FCE8426614C}"/>
    <dgm:cxn modelId="{AA273467-D87C-584E-BED0-DB9F24BDF767}" type="presOf" srcId="{C0A543C3-1422-C04B-B753-135D38BF87E4}" destId="{DB9D3E22-BA60-804A-A838-F3D38A2765A8}" srcOrd="0" destOrd="0" presId="urn:microsoft.com/office/officeart/2009/layout/CircleArrowProcess"/>
    <dgm:cxn modelId="{C6F4EF07-A956-8048-8828-C3CCED40B78D}" type="presParOf" srcId="{DB9D3E22-BA60-804A-A838-F3D38A2765A8}" destId="{521220E3-9E5F-0F46-AF35-C903D41C0053}" srcOrd="0" destOrd="0" presId="urn:microsoft.com/office/officeart/2009/layout/CircleArrowProcess"/>
    <dgm:cxn modelId="{5E1E1614-A875-3442-A8EA-1B49B46B4682}" type="presParOf" srcId="{521220E3-9E5F-0F46-AF35-C903D41C0053}" destId="{D5C5F655-4A9B-F846-B156-83533717FC00}" srcOrd="0" destOrd="0" presId="urn:microsoft.com/office/officeart/2009/layout/CircleArrowProcess"/>
    <dgm:cxn modelId="{37A60636-1A97-9846-9BE0-1CC0F084C4D4}" type="presParOf" srcId="{DB9D3E22-BA60-804A-A838-F3D38A2765A8}" destId="{D48B65AF-E5DF-284D-BF75-EACCF2675F97}" srcOrd="1" destOrd="0" presId="urn:microsoft.com/office/officeart/2009/layout/CircleArrowProcess"/>
    <dgm:cxn modelId="{08D7FE6C-4DB7-C645-8C8D-7AE3681676C4}" type="presParOf" srcId="{DB9D3E22-BA60-804A-A838-F3D38A2765A8}" destId="{2738A487-FDF6-4348-926E-49E11CA1A0B9}" srcOrd="2" destOrd="0" presId="urn:microsoft.com/office/officeart/2009/layout/CircleArrowProcess"/>
    <dgm:cxn modelId="{5AFF33F3-3A91-E14F-A6CB-9AFDBEE734A9}" type="presParOf" srcId="{2738A487-FDF6-4348-926E-49E11CA1A0B9}" destId="{D6AFC792-5DF9-F24E-A4ED-CB4A0186CD94}" srcOrd="0" destOrd="0" presId="urn:microsoft.com/office/officeart/2009/layout/CircleArrowProcess"/>
    <dgm:cxn modelId="{8D25B9B7-A7D7-F141-A081-C988E7C949D4}" type="presParOf" srcId="{DB9D3E22-BA60-804A-A838-F3D38A2765A8}" destId="{35CA10B9-4766-6641-A2D3-96AE1A3F47D7}" srcOrd="3" destOrd="0" presId="urn:microsoft.com/office/officeart/2009/layout/CircleArrowProcess"/>
    <dgm:cxn modelId="{0A47A59D-B0DA-C84A-A620-C430B9BB7B48}" type="presParOf" srcId="{DB9D3E22-BA60-804A-A838-F3D38A2765A8}" destId="{6270A6E6-2DDC-8F4F-9138-2DB368032B51}" srcOrd="4" destOrd="0" presId="urn:microsoft.com/office/officeart/2009/layout/CircleArrowProcess"/>
    <dgm:cxn modelId="{E6FB3EB5-9576-CD42-897D-4857FD729983}" type="presParOf" srcId="{6270A6E6-2DDC-8F4F-9138-2DB368032B51}" destId="{561550AF-E3E6-FB49-BC2D-09052DE4D0F8}" srcOrd="0" destOrd="0" presId="urn:microsoft.com/office/officeart/2009/layout/CircleArrowProcess"/>
    <dgm:cxn modelId="{CDFC610F-0A97-C943-BF7B-81FAC1B28BC0}" type="presParOf" srcId="{DB9D3E22-BA60-804A-A838-F3D38A2765A8}" destId="{FE15D13F-A376-2E46-B426-6E190B7CDDDD}" srcOrd="5" destOrd="0" presId="urn:microsoft.com/office/officeart/2009/layout/CircleArrowProcess"/>
    <dgm:cxn modelId="{6B4B08F6-E061-1948-A127-D4A957DCBD46}" type="presParOf" srcId="{DB9D3E22-BA60-804A-A838-F3D38A2765A8}" destId="{9C95C30C-2C4F-A545-995B-6A83D0FB74FD}" srcOrd="6" destOrd="0" presId="urn:microsoft.com/office/officeart/2009/layout/CircleArrowProcess"/>
    <dgm:cxn modelId="{06F91E8C-39AB-9548-AB7B-FFE83FFE6309}" type="presParOf" srcId="{9C95C30C-2C4F-A545-995B-6A83D0FB74FD}" destId="{0EAAF428-531F-5946-BE41-D5EDA522A59B}" srcOrd="0" destOrd="0" presId="urn:microsoft.com/office/officeart/2009/layout/CircleArrowProcess"/>
    <dgm:cxn modelId="{FC236DE1-2D62-FC49-B594-91E994F94D90}" type="presParOf" srcId="{DB9D3E22-BA60-804A-A838-F3D38A2765A8}" destId="{DA8DD1E8-7820-2A4C-966F-E1C4FC27B005}" srcOrd="7" destOrd="0" presId="urn:microsoft.com/office/officeart/2009/layout/CircleArrowProcess"/>
    <dgm:cxn modelId="{324E244F-F4A3-754D-BD8D-113FA6F14B5E}" type="presParOf" srcId="{DB9D3E22-BA60-804A-A838-F3D38A2765A8}" destId="{ED9D6427-CB91-4643-96A2-9C06CF96029B}" srcOrd="8" destOrd="0" presId="urn:microsoft.com/office/officeart/2009/layout/CircleArrowProcess"/>
    <dgm:cxn modelId="{09F04A18-EB0A-084D-8B84-EFA0711209FE}" type="presParOf" srcId="{ED9D6427-CB91-4643-96A2-9C06CF96029B}" destId="{13962A28-C042-D74D-B23E-CBC8B228E04D}" srcOrd="0" destOrd="0" presId="urn:microsoft.com/office/officeart/2009/layout/CircleArrowProcess"/>
    <dgm:cxn modelId="{74272E7A-3DF0-5D48-915A-E4A9B6DC2A8B}" type="presParOf" srcId="{DB9D3E22-BA60-804A-A838-F3D38A2765A8}" destId="{1055F09C-61F5-A141-AF4E-52C565F1EA86}" srcOrd="9" destOrd="0" presId="urn:microsoft.com/office/officeart/2009/layout/CircleArrowProcess"/>
    <dgm:cxn modelId="{067E6988-EF2C-6742-9084-CFC41E3E633C}" type="presParOf" srcId="{DB9D3E22-BA60-804A-A838-F3D38A2765A8}" destId="{7E0977B9-59A3-CF4E-A63F-8F3F2E7BC423}" srcOrd="10" destOrd="0" presId="urn:microsoft.com/office/officeart/2009/layout/CircleArrowProcess"/>
    <dgm:cxn modelId="{06262B7F-B391-C747-9511-66B9B31F0768}" type="presParOf" srcId="{7E0977B9-59A3-CF4E-A63F-8F3F2E7BC423}" destId="{9B5F2150-64BD-EF4A-BDFD-7354326125AB}" srcOrd="0" destOrd="0" presId="urn:microsoft.com/office/officeart/2009/layout/CircleArrowProcess"/>
    <dgm:cxn modelId="{7DD77B85-69C7-E14A-9A0B-7C749E51B1F9}" type="presParOf" srcId="{DB9D3E22-BA60-804A-A838-F3D38A2765A8}" destId="{681097AD-D801-8D48-817E-74F425044EC6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5F655-4A9B-F846-B156-83533717FC00}">
      <dsp:nvSpPr>
        <dsp:cNvPr id="0" name=""/>
        <dsp:cNvSpPr/>
      </dsp:nvSpPr>
      <dsp:spPr>
        <a:xfrm>
          <a:off x="2916431" y="0"/>
          <a:ext cx="2566044" cy="13639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B65AF-E5DF-284D-BF75-EACCF2675F97}">
      <dsp:nvSpPr>
        <dsp:cNvPr id="0" name=""/>
        <dsp:cNvSpPr/>
      </dsp:nvSpPr>
      <dsp:spPr>
        <a:xfrm>
          <a:off x="3818660" y="493902"/>
          <a:ext cx="761073" cy="38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BNCC</a:t>
          </a:r>
          <a:endParaRPr lang="en-US" sz="2400" kern="1200" dirty="0"/>
        </a:p>
      </dsp:txBody>
      <dsp:txXfrm>
        <a:off x="3818660" y="493902"/>
        <a:ext cx="761073" cy="380284"/>
      </dsp:txXfrm>
    </dsp:sp>
    <dsp:sp modelId="{D6AFC792-5DF9-F24E-A4ED-CB4A0186CD94}">
      <dsp:nvSpPr>
        <dsp:cNvPr id="0" name=""/>
        <dsp:cNvSpPr/>
      </dsp:nvSpPr>
      <dsp:spPr>
        <a:xfrm>
          <a:off x="2390417" y="783915"/>
          <a:ext cx="2860323" cy="13639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A10B9-4766-6641-A2D3-96AE1A3F47D7}">
      <dsp:nvSpPr>
        <dsp:cNvPr id="0" name=""/>
        <dsp:cNvSpPr/>
      </dsp:nvSpPr>
      <dsp:spPr>
        <a:xfrm>
          <a:off x="2629789" y="1279374"/>
          <a:ext cx="2377997" cy="38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Currículo</a:t>
          </a:r>
          <a:endParaRPr lang="en-US" sz="1600" b="1" kern="1200" dirty="0"/>
        </a:p>
      </dsp:txBody>
      <dsp:txXfrm>
        <a:off x="2629789" y="1279374"/>
        <a:ext cx="2377997" cy="380284"/>
      </dsp:txXfrm>
    </dsp:sp>
    <dsp:sp modelId="{561550AF-E3E6-FB49-BC2D-09052DE4D0F8}">
      <dsp:nvSpPr>
        <dsp:cNvPr id="0" name=""/>
        <dsp:cNvSpPr/>
      </dsp:nvSpPr>
      <dsp:spPr>
        <a:xfrm>
          <a:off x="2891344" y="1570424"/>
          <a:ext cx="2616217" cy="136393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15D13F-A376-2E46-B426-6E190B7CDDDD}">
      <dsp:nvSpPr>
        <dsp:cNvPr id="0" name=""/>
        <dsp:cNvSpPr/>
      </dsp:nvSpPr>
      <dsp:spPr>
        <a:xfrm>
          <a:off x="3055159" y="2076998"/>
          <a:ext cx="2288076" cy="38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PPP</a:t>
          </a:r>
          <a:endParaRPr lang="en-US" sz="1600" b="1" kern="1200" dirty="0"/>
        </a:p>
      </dsp:txBody>
      <dsp:txXfrm>
        <a:off x="3055159" y="2076998"/>
        <a:ext cx="2288076" cy="380284"/>
      </dsp:txXfrm>
    </dsp:sp>
    <dsp:sp modelId="{0EAAF428-531F-5946-BE41-D5EDA522A59B}">
      <dsp:nvSpPr>
        <dsp:cNvPr id="0" name=""/>
        <dsp:cNvSpPr/>
      </dsp:nvSpPr>
      <dsp:spPr>
        <a:xfrm>
          <a:off x="2295702" y="2355896"/>
          <a:ext cx="3049754" cy="13639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DD1E8-7820-2A4C-966F-E1C4FC27B005}">
      <dsp:nvSpPr>
        <dsp:cNvPr id="0" name=""/>
        <dsp:cNvSpPr/>
      </dsp:nvSpPr>
      <dsp:spPr>
        <a:xfrm>
          <a:off x="2306318" y="2832851"/>
          <a:ext cx="4438618" cy="39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Documentos de Orientações Pedagógicas </a:t>
          </a:r>
          <a:endParaRPr lang="en-US" sz="1600" b="1" kern="1200" dirty="0"/>
        </a:p>
      </dsp:txBody>
      <dsp:txXfrm>
        <a:off x="2306318" y="2832851"/>
        <a:ext cx="4438618" cy="390213"/>
      </dsp:txXfrm>
    </dsp:sp>
    <dsp:sp modelId="{13962A28-C042-D74D-B23E-CBC8B228E04D}">
      <dsp:nvSpPr>
        <dsp:cNvPr id="0" name=""/>
        <dsp:cNvSpPr/>
      </dsp:nvSpPr>
      <dsp:spPr>
        <a:xfrm>
          <a:off x="2664279" y="3140330"/>
          <a:ext cx="3070347" cy="136393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5F09C-61F5-A141-AF4E-52C565F1EA86}">
      <dsp:nvSpPr>
        <dsp:cNvPr id="0" name=""/>
        <dsp:cNvSpPr/>
      </dsp:nvSpPr>
      <dsp:spPr>
        <a:xfrm>
          <a:off x="2635678" y="3634233"/>
          <a:ext cx="3127038" cy="38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Planos de Trabalho Anual</a:t>
          </a:r>
          <a:endParaRPr lang="en-US" sz="1600" b="1" kern="1200" dirty="0"/>
        </a:p>
      </dsp:txBody>
      <dsp:txXfrm>
        <a:off x="2635678" y="3634233"/>
        <a:ext cx="3127038" cy="380284"/>
      </dsp:txXfrm>
    </dsp:sp>
    <dsp:sp modelId="{9B5F2150-64BD-EF4A-BDFD-7354326125AB}">
      <dsp:nvSpPr>
        <dsp:cNvPr id="0" name=""/>
        <dsp:cNvSpPr/>
      </dsp:nvSpPr>
      <dsp:spPr>
        <a:xfrm>
          <a:off x="936213" y="4015555"/>
          <a:ext cx="5771034" cy="117250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097AD-D801-8D48-817E-74F425044EC6}">
      <dsp:nvSpPr>
        <dsp:cNvPr id="0" name=""/>
        <dsp:cNvSpPr/>
      </dsp:nvSpPr>
      <dsp:spPr>
        <a:xfrm>
          <a:off x="2066717" y="4419704"/>
          <a:ext cx="3504142" cy="380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Planejamento das aulas </a:t>
          </a:r>
          <a:endParaRPr lang="en-US" sz="1600" b="1" kern="1200" dirty="0"/>
        </a:p>
      </dsp:txBody>
      <dsp:txXfrm>
        <a:off x="2066717" y="4419704"/>
        <a:ext cx="3504142" cy="380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CF4B2-4F4B-0947-83C6-4EDBBB82946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EE989-540E-7849-ADCE-65B5D27AA6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Slide 9: retrato do desempenho do todos pela educação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200" dirty="0" smtClean="0">
                <a:effectLst/>
                <a:latin typeface="+mn-lt"/>
                <a:ea typeface="Calibri"/>
                <a:cs typeface="Times New Roman"/>
              </a:rPr>
              <a:t>-</a:t>
            </a:r>
            <a:r>
              <a:rPr lang="bg-BG" sz="1200" baseline="0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1200" baseline="0" dirty="0" smtClean="0">
                <a:effectLst/>
                <a:latin typeface="+mn-lt"/>
                <a:ea typeface="Calibri"/>
                <a:cs typeface="Times New Roman"/>
              </a:rPr>
              <a:t>O</a:t>
            </a:r>
            <a:r>
              <a:rPr lang="bg-BG" sz="1200" baseline="0" dirty="0" smtClean="0">
                <a:effectLst/>
                <a:latin typeface="+mn-lt"/>
                <a:ea typeface="Calibri"/>
                <a:cs typeface="Times New Roman"/>
              </a:rPr>
              <a:t>s alunos terminam o EM com apenas 7,3% dos alunos sabendo o adequado</a:t>
            </a: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 (linha azul)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200" dirty="0" smtClean="0">
                <a:effectLst/>
                <a:latin typeface="+mn-lt"/>
                <a:ea typeface="Calibri"/>
                <a:cs typeface="Times New Roman"/>
              </a:rPr>
              <a:t>- </a:t>
            </a: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Últimos dados em 2015, melhorou</a:t>
            </a:r>
            <a:r>
              <a:rPr lang="bg-BG" sz="1200" baseline="0" dirty="0" smtClean="0">
                <a:effectLst/>
                <a:latin typeface="+mn-lt"/>
                <a:ea typeface="Calibri"/>
                <a:cs typeface="Times New Roman"/>
              </a:rPr>
              <a:t> EFI, </a:t>
            </a: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mas EM e EFII é catastrófico</a:t>
            </a:r>
            <a:r>
              <a:rPr lang="bg-BG" sz="1200" dirty="0" smtClean="0">
                <a:effectLst/>
                <a:latin typeface="+mn-lt"/>
                <a:ea typeface="Calibri"/>
                <a:cs typeface="Times New Roman"/>
              </a:rPr>
              <a:t>, mas mesmo no </a:t>
            </a: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EF </a:t>
            </a:r>
            <a:r>
              <a:rPr lang="pt-BR" sz="1200" dirty="0" err="1" smtClean="0">
                <a:effectLst/>
                <a:latin typeface="+mn-lt"/>
                <a:ea typeface="Calibri"/>
                <a:cs typeface="Times New Roman"/>
              </a:rPr>
              <a:t>I</a:t>
            </a: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 não </a:t>
            </a:r>
            <a:r>
              <a:rPr lang="bg-BG" sz="1200" dirty="0" smtClean="0">
                <a:effectLst/>
                <a:latin typeface="+mn-lt"/>
                <a:ea typeface="Calibri"/>
                <a:cs typeface="Times New Roman"/>
              </a:rPr>
              <a:t>se </a:t>
            </a: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atinge a metade</a:t>
            </a:r>
            <a:r>
              <a:rPr lang="bg-BG" sz="1200" dirty="0" smtClean="0">
                <a:effectLst/>
                <a:latin typeface="+mn-lt"/>
                <a:ea typeface="Calibri"/>
                <a:cs typeface="Times New Roman"/>
              </a:rPr>
              <a:t> dos alunos não chegam a </a:t>
            </a:r>
            <a:r>
              <a:rPr lang="pt-BR" sz="1200" dirty="0" smtClean="0">
                <a:effectLst/>
                <a:latin typeface="+mn-lt"/>
                <a:ea typeface="Calibri"/>
                <a:cs typeface="Times New Roman"/>
              </a:rPr>
              <a:t> aprendizagem adequada.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EE989-540E-7849-ADCE-65B5D27AA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98513"/>
            <a:ext cx="5330825" cy="399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3788" y="5063211"/>
            <a:ext cx="5390305" cy="47967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lang="pt-BR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8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98513"/>
            <a:ext cx="5330825" cy="399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3788" y="5063211"/>
            <a:ext cx="5390305" cy="47967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lang="pt-BR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8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98513"/>
            <a:ext cx="5330825" cy="399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3788" y="5063211"/>
            <a:ext cx="5390305" cy="47967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lang="pt-BR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5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98513"/>
            <a:ext cx="5330825" cy="399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3788" y="5063211"/>
            <a:ext cx="5390305" cy="47967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lang="pt-BR" baseline="0" dirty="0" smtClean="0">
              <a:solidFill>
                <a:schemeClr val="dk1"/>
              </a:solidFill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lang="pt-BR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3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1859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7634"/>
            <a:ext cx="6400800" cy="11514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pic>
        <p:nvPicPr>
          <p:cNvPr id="9" name="Picture 8" descr="versao_horizontal_colorid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59" y="446727"/>
            <a:ext cx="3814386" cy="1691108"/>
          </a:xfrm>
          <a:prstGeom prst="rect">
            <a:avLst/>
          </a:prstGeom>
        </p:spPr>
      </p:pic>
      <p:pic>
        <p:nvPicPr>
          <p:cNvPr id="11" name="pasted-image.pdf" descr="pasted-image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714857" y="298559"/>
            <a:ext cx="1696475" cy="2328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 descr="pasted-image.pdf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993067" y="566198"/>
            <a:ext cx="1061439" cy="13176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243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onteúdo imagens 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4616471" y="0"/>
            <a:ext cx="4527600" cy="6858000"/>
          </a:xfrm>
          <a:prstGeom prst="rect">
            <a:avLst/>
          </a:prstGeom>
          <a:noFill/>
          <a:ln>
            <a:noFill/>
          </a:ln>
        </p:spPr>
        <p:txBody>
          <a:bodyPr wrap="square" lIns="62225" tIns="62225" rIns="62225" bIns="622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2BB680"/>
              </a:buClr>
              <a:buSzPct val="34482"/>
              <a:buFont typeface="Arial"/>
              <a:buNone/>
              <a:defRPr sz="2900" b="1" i="0" u="none" strike="noStrike" cap="none">
                <a:solidFill>
                  <a:srgbClr val="072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639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72F3B"/>
              </a:buClr>
              <a:buSzPct val="40000"/>
              <a:buFont typeface="Merriweather Sans"/>
              <a:buNone/>
              <a:defRPr sz="2500" b="0" i="0" u="none" strike="noStrike" cap="none">
                <a:solidFill>
                  <a:srgbClr val="072F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12780" marR="0" lvl="2" indent="0" algn="l" rtl="0">
              <a:spcBef>
                <a:spcPts val="300"/>
              </a:spcBef>
              <a:spcAft>
                <a:spcPts val="0"/>
              </a:spcAft>
              <a:buClr>
                <a:srgbClr val="072F3B"/>
              </a:buClr>
              <a:buSzPct val="47619"/>
              <a:buFont typeface="Merriweather Sans"/>
              <a:buNone/>
              <a:defRPr sz="2100" b="0" i="0" u="none" strike="noStrike" cap="none">
                <a:solidFill>
                  <a:srgbClr val="072F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9169" marR="0" lvl="3" indent="0" algn="l" rtl="0">
              <a:spcBef>
                <a:spcPts val="400"/>
              </a:spcBef>
              <a:spcAft>
                <a:spcPts val="800"/>
              </a:spcAft>
              <a:buClr>
                <a:srgbClr val="072F3B"/>
              </a:buClr>
              <a:buSzPct val="55555"/>
              <a:buFont typeface="Merriweather Sans"/>
              <a:buNone/>
              <a:defRPr sz="1800" b="0" i="0" u="none" strike="noStrike" cap="none">
                <a:solidFill>
                  <a:srgbClr val="072F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38259" marR="0" lvl="4" indent="-12700" algn="l" rtl="0">
              <a:spcBef>
                <a:spcPts val="400"/>
              </a:spcBef>
              <a:spcAft>
                <a:spcPts val="0"/>
              </a:spcAft>
              <a:buClr>
                <a:srgbClr val="072F3B"/>
              </a:buClr>
              <a:buSzPct val="55555"/>
              <a:buFont typeface="Merriweather Sans"/>
              <a:buNone/>
              <a:defRPr sz="1800" b="0" i="0" u="none" strike="noStrike" cap="none">
                <a:solidFill>
                  <a:srgbClr val="072F3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44649" marR="0" lvl="5" indent="0" algn="l" rtl="0">
              <a:spcBef>
                <a:spcPts val="400"/>
              </a:spcBef>
              <a:buClr>
                <a:schemeClr val="dk1"/>
              </a:buClr>
              <a:buSzPct val="55555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51039" marR="0" lvl="6" indent="0" algn="l" rtl="0">
              <a:spcBef>
                <a:spcPts val="400"/>
              </a:spcBef>
              <a:buClr>
                <a:schemeClr val="dk1"/>
              </a:buClr>
              <a:buSzPct val="55555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7429" marR="0" lvl="7" indent="0" algn="l" rtl="0">
              <a:spcBef>
                <a:spcPts val="400"/>
              </a:spcBef>
              <a:buClr>
                <a:schemeClr val="dk1"/>
              </a:buClr>
              <a:buSzPct val="55555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63819" marR="0" lvl="8" indent="0" algn="l" rtl="0">
              <a:spcBef>
                <a:spcPts val="400"/>
              </a:spcBef>
              <a:buClr>
                <a:schemeClr val="dk1"/>
              </a:buClr>
              <a:buSzPct val="55555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03164" y="825512"/>
            <a:ext cx="3608100" cy="4686800"/>
          </a:xfrm>
          <a:prstGeom prst="rect">
            <a:avLst/>
          </a:prstGeom>
          <a:noFill/>
          <a:ln>
            <a:noFill/>
          </a:ln>
        </p:spPr>
        <p:txBody>
          <a:bodyPr wrap="square" lIns="62225" tIns="62225" rIns="62225" bIns="62225" anchor="t" anchorCtr="0"/>
          <a:lstStyle>
            <a:lvl1pPr marL="0" marR="0" lvl="0" indent="0" algn="r" rtl="0">
              <a:lnSpc>
                <a:spcPct val="85416"/>
              </a:lnSpc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3" marR="0" lvl="5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22285" marR="0" lvl="6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927077" marR="0" lvl="7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44569" marR="0" lvl="8" indent="0" algn="l" rtl="0">
              <a:lnSpc>
                <a:spcPct val="102941"/>
              </a:lnSpc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rgbClr val="2BB6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34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1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604A7B"/>
                </a:solidFill>
                <a:latin typeface="Gotham Rounded Book"/>
                <a:cs typeface="Gotham Rounded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lang="x-none" sz="2000" b="0" i="0" kern="1200" dirty="0" smtClean="0">
                <a:solidFill>
                  <a:srgbClr val="604A7B"/>
                </a:solidFill>
                <a:latin typeface="Gotham Rounded Book"/>
                <a:ea typeface="+mn-ea"/>
                <a:cs typeface="Gotham Rounded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ra cedac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" y="5914496"/>
            <a:ext cx="9144674" cy="9435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B2BD-7243-CB46-B935-8273688DA147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 descr="versao_horizontal_colorida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6249448"/>
            <a:ext cx="1064683" cy="4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75000"/>
            </a:schemeClr>
          </a:solidFill>
          <a:latin typeface="Gotham Rounded Book"/>
          <a:ea typeface="+mj-ea"/>
          <a:cs typeface="Gotham Rounded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otham Rounded Light"/>
          <a:ea typeface="+mn-ea"/>
          <a:cs typeface="Gotham Rounded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otham Rounded Light"/>
          <a:ea typeface="+mn-ea"/>
          <a:cs typeface="Gotham Rounded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Gotham Rounded Light"/>
          <a:ea typeface="+mn-ea"/>
          <a:cs typeface="Gotham Rounded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Gotham Rounded Light"/>
          <a:ea typeface="+mn-ea"/>
          <a:cs typeface="Gotham Rounded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Gotham Rounded Light"/>
          <a:ea typeface="+mn-ea"/>
          <a:cs typeface="Gotham Rounde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senacionalcomum.mec.gov.br/abase" TargetMode="External"/><Relationship Id="rId2" Type="http://schemas.openxmlformats.org/officeDocument/2006/relationships/hyperlink" Target="http://www.implementacaobncc.com.b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336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/>
            </a:r>
            <a:br>
              <a:rPr lang="bg-BG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</a:br>
            <a:r>
              <a:rPr lang="pt-BR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Fórum Extraordinário – </a:t>
            </a:r>
            <a:r>
              <a:rPr lang="bg-BG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Undime</a:t>
            </a:r>
            <a: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/Bahia</a:t>
            </a:r>
            <a:b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Mesa III - Base </a:t>
            </a:r>
            <a:r>
              <a:rPr lang="pt-BR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Nacional Comum </a:t>
            </a:r>
            <a: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Curricular</a:t>
            </a:r>
            <a:r>
              <a:rPr lang="pt-BR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e</a:t>
            </a:r>
            <a:r>
              <a:rPr lang="bg-BG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 </a:t>
            </a:r>
            <a: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novas arquiteturas curriculares</a:t>
            </a:r>
            <a:r>
              <a:rPr lang="pt-BR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/>
            </a:r>
            <a:br>
              <a:rPr lang="pt-BR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</a:br>
            <a:r>
              <a:rPr lang="pt-BR" sz="3600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/>
            </a:r>
            <a:br>
              <a:rPr lang="pt-BR" sz="3600" dirty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</a:br>
            <a:r>
              <a:rPr lang="bg-BG" sz="3600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/>
            </a:r>
            <a:br>
              <a:rPr lang="bg-BG" sz="3600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83394"/>
            <a:ext cx="6400800" cy="1151462"/>
          </a:xfrm>
        </p:spPr>
        <p:txBody>
          <a:bodyPr/>
          <a:lstStyle/>
          <a:p>
            <a: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Angela Luiz Lopes </a:t>
            </a:r>
          </a:p>
          <a:p>
            <a:r>
              <a:rPr lang="pt-BR" sz="1400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05/04/2018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983394"/>
            <a:ext cx="6400800" cy="115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Gotham Rounded Light"/>
                <a:ea typeface="+mn-ea"/>
                <a:cs typeface="Gotham Rounded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otham Rounded Light"/>
                <a:ea typeface="+mn-ea"/>
                <a:cs typeface="Gotham Rounded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otham Rounded Light"/>
                <a:ea typeface="+mn-ea"/>
                <a:cs typeface="Gotham Rounded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otham Rounded Light"/>
                <a:ea typeface="+mn-ea"/>
                <a:cs typeface="Gotham Rounded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otham Rounded Light"/>
                <a:ea typeface="+mn-ea"/>
                <a:cs typeface="Gotham Rounded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Angela Luiz Lopes </a:t>
            </a:r>
          </a:p>
          <a:p>
            <a:r>
              <a:rPr lang="pt-BR" sz="1400" dirty="0" smtClean="0">
                <a:latin typeface="Calibri" panose="020F0502020204030204" pitchFamily="34" charset="0"/>
                <a:ea typeface="Avenir Book" charset="0"/>
                <a:cs typeface="Calibri" panose="020F0502020204030204" pitchFamily="34" charset="0"/>
              </a:rPr>
              <a:t>05/04/2018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E66289DB-D923-493B-9E65-452C297D51DC}"/>
              </a:ext>
            </a:extLst>
          </p:cNvPr>
          <p:cNvSpPr txBox="1">
            <a:spLocks/>
          </p:cNvSpPr>
          <p:nvPr/>
        </p:nvSpPr>
        <p:spPr>
          <a:xfrm>
            <a:off x="604690" y="760723"/>
            <a:ext cx="5004707" cy="392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solidFill>
                  <a:srgbClr val="A162D0"/>
                </a:solidFill>
                <a:latin typeface="+mn-lt"/>
                <a:ea typeface="+mn-ea"/>
                <a:cs typeface="+mn-cs"/>
              </a:rPr>
              <a:t>BNCC </a:t>
            </a:r>
            <a:r>
              <a:rPr lang="bg-BG" sz="1800" b="1" dirty="0">
                <a:solidFill>
                  <a:srgbClr val="A162D0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800" b="1" dirty="0" smtClean="0">
                <a:solidFill>
                  <a:srgbClr val="A162D0"/>
                </a:solidFill>
                <a:latin typeface="+mn-lt"/>
                <a:ea typeface="+mn-ea"/>
                <a:cs typeface="+mn-cs"/>
              </a:rPr>
              <a:t>e o  Currículo </a:t>
            </a:r>
            <a:endParaRPr lang="pt-BR" sz="1800" b="1" dirty="0">
              <a:solidFill>
                <a:srgbClr val="A162D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88757031"/>
              </p:ext>
            </p:extLst>
          </p:nvPr>
        </p:nvGraphicFramePr>
        <p:xfrm>
          <a:off x="778723" y="1114295"/>
          <a:ext cx="7643461" cy="518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5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37B87-2DA6-426A-854D-8EBF1703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>
                <a:solidFill>
                  <a:srgbClr val="A162D0"/>
                </a:solidFill>
                <a:latin typeface="+mn-lt"/>
                <a:ea typeface="+mn-ea"/>
                <a:cs typeface="+mn-cs"/>
              </a:rPr>
              <a:t>(Re) elaboração curricular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05D1BCF-E0CE-4177-B016-6806FCAEB627}"/>
              </a:ext>
            </a:extLst>
          </p:cNvPr>
          <p:cNvSpPr/>
          <p:nvPr/>
        </p:nvSpPr>
        <p:spPr>
          <a:xfrm>
            <a:off x="381762" y="1218290"/>
            <a:ext cx="7287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A162D0"/>
                </a:solidFill>
              </a:rPr>
              <a:t>Questões para reflexão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2702" y="2245603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O que há no</a:t>
            </a:r>
            <a:r>
              <a:rPr lang="bg-BG" sz="1350" dirty="0">
                <a:solidFill>
                  <a:schemeClr val="tx1"/>
                </a:solidFill>
              </a:rPr>
              <a:t> </a:t>
            </a:r>
            <a:r>
              <a:rPr lang="bg-BG" sz="1350" dirty="0" err="1">
                <a:solidFill>
                  <a:schemeClr val="tx1"/>
                </a:solidFill>
              </a:rPr>
              <a:t>documento</a:t>
            </a:r>
            <a:r>
              <a:rPr lang="pt-BR" sz="1350" dirty="0">
                <a:solidFill>
                  <a:schemeClr val="tx1"/>
                </a:solidFill>
              </a:rPr>
              <a:t> curricular atual que precisa ser revisto?</a:t>
            </a:r>
          </a:p>
          <a:p>
            <a:pPr algn="ctr"/>
            <a:endParaRPr lang="pt-BR" sz="1350" dirty="0"/>
          </a:p>
        </p:txBody>
      </p:sp>
      <p:sp>
        <p:nvSpPr>
          <p:cNvPr id="5" name="Retângulo 4"/>
          <p:cNvSpPr/>
          <p:nvPr/>
        </p:nvSpPr>
        <p:spPr>
          <a:xfrm>
            <a:off x="3221562" y="2245603"/>
            <a:ext cx="2550404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O currículo atual corresponde ao que se quer que os estudantes aprendam ao longo da escolaridade?</a:t>
            </a:r>
          </a:p>
          <a:p>
            <a:pPr algn="ctr"/>
            <a:endParaRPr lang="pt-BR" sz="1350" dirty="0"/>
          </a:p>
        </p:txBody>
      </p:sp>
      <p:sp>
        <p:nvSpPr>
          <p:cNvPr id="6" name="Retângulo 5"/>
          <p:cNvSpPr/>
          <p:nvPr/>
        </p:nvSpPr>
        <p:spPr>
          <a:xfrm>
            <a:off x="6136396" y="2245603"/>
            <a:ext cx="2477252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Como adequar as habilidades indicadas na BNCC com a avaliação do currículo da rede?</a:t>
            </a:r>
          </a:p>
          <a:p>
            <a:pPr algn="ctr"/>
            <a:endParaRPr lang="pt-BR" sz="1350" dirty="0">
              <a:solidFill>
                <a:schemeClr val="tx1"/>
              </a:solidFill>
            </a:endParaRPr>
          </a:p>
          <a:p>
            <a:pPr algn="ctr"/>
            <a:endParaRPr lang="pt-BR" sz="1350" dirty="0"/>
          </a:p>
        </p:txBody>
      </p:sp>
      <p:sp>
        <p:nvSpPr>
          <p:cNvPr id="7" name="Retângulo 6"/>
          <p:cNvSpPr/>
          <p:nvPr/>
        </p:nvSpPr>
        <p:spPr>
          <a:xfrm>
            <a:off x="1321694" y="3920495"/>
            <a:ext cx="2550404" cy="11082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O que será feito para que a realidade local esteja contemplada na proposta curricular?</a:t>
            </a:r>
          </a:p>
          <a:p>
            <a:pPr algn="ctr"/>
            <a:endParaRPr lang="pt-BR" sz="1350" dirty="0"/>
          </a:p>
        </p:txBody>
      </p:sp>
      <p:sp>
        <p:nvSpPr>
          <p:cNvPr id="8" name="Retângulo 7"/>
          <p:cNvSpPr/>
          <p:nvPr/>
        </p:nvSpPr>
        <p:spPr>
          <a:xfrm>
            <a:off x="5157478" y="3920495"/>
            <a:ext cx="2477252" cy="11082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>
              <a:solidFill>
                <a:schemeClr val="tx1"/>
              </a:solidFill>
            </a:endParaRPr>
          </a:p>
          <a:p>
            <a:pPr algn="ctr"/>
            <a:r>
              <a:rPr lang="pt-BR" sz="1350" dirty="0">
                <a:solidFill>
                  <a:schemeClr val="tx1"/>
                </a:solidFill>
              </a:rPr>
              <a:t>Sendo o foco do currículo a busca da equidade, como analisar a situação da rede de escola</a:t>
            </a:r>
            <a:r>
              <a:rPr lang="bg-BG" sz="1350" dirty="0" err="1">
                <a:solidFill>
                  <a:schemeClr val="tx1"/>
                </a:solidFill>
              </a:rPr>
              <a:t>s</a:t>
            </a:r>
            <a:r>
              <a:rPr lang="pt-BR" sz="135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15192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60B5F02-B775-44C2-931B-E3E70593E050}"/>
              </a:ext>
            </a:extLst>
          </p:cNvPr>
          <p:cNvSpPr/>
          <p:nvPr/>
        </p:nvSpPr>
        <p:spPr>
          <a:xfrm>
            <a:off x="0" y="3018133"/>
            <a:ext cx="71208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350" dirty="0" smtClean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350" dirty="0" smtClean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66289DB-D923-493B-9E65-452C297D51DC}"/>
              </a:ext>
            </a:extLst>
          </p:cNvPr>
          <p:cNvSpPr txBox="1">
            <a:spLocks/>
          </p:cNvSpPr>
          <p:nvPr/>
        </p:nvSpPr>
        <p:spPr>
          <a:xfrm>
            <a:off x="570684" y="640585"/>
            <a:ext cx="5004707" cy="3923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A162D0"/>
                </a:solidFill>
                <a:latin typeface="+mn-lt"/>
                <a:ea typeface="+mn-ea"/>
                <a:cs typeface="+mn-cs"/>
              </a:rPr>
              <a:t>Desafios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4414" y="1090942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Incorporar equipe com conhecimento técnico</a:t>
            </a:r>
          </a:p>
          <a:p>
            <a:pPr algn="ctr"/>
            <a:endParaRPr lang="pt-BR" sz="1350" dirty="0"/>
          </a:p>
        </p:txBody>
      </p:sp>
      <p:sp>
        <p:nvSpPr>
          <p:cNvPr id="6" name="Retângulo 5"/>
          <p:cNvSpPr/>
          <p:nvPr/>
        </p:nvSpPr>
        <p:spPr>
          <a:xfrm>
            <a:off x="3073038" y="1090942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Disponibilizar recursos para a (</a:t>
            </a:r>
            <a:r>
              <a:rPr lang="pt-BR" sz="1350" dirty="0" err="1">
                <a:solidFill>
                  <a:schemeClr val="tx1"/>
                </a:solidFill>
              </a:rPr>
              <a:t>re</a:t>
            </a:r>
            <a:r>
              <a:rPr lang="pt-BR" sz="1350" dirty="0">
                <a:solidFill>
                  <a:schemeClr val="tx1"/>
                </a:solidFill>
              </a:rPr>
              <a:t>)elaboração </a:t>
            </a:r>
          </a:p>
          <a:p>
            <a:pPr algn="ctr"/>
            <a:endParaRPr lang="pt-BR" sz="1350" dirty="0"/>
          </a:p>
        </p:txBody>
      </p:sp>
      <p:sp>
        <p:nvSpPr>
          <p:cNvPr id="8" name="Retângulo 7"/>
          <p:cNvSpPr/>
          <p:nvPr/>
        </p:nvSpPr>
        <p:spPr>
          <a:xfrm>
            <a:off x="5840730" y="1090941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Participação de todos os profissionais das redes</a:t>
            </a:r>
          </a:p>
          <a:p>
            <a:pPr algn="ctr"/>
            <a:endParaRPr lang="pt-BR" sz="1350" dirty="0"/>
          </a:p>
        </p:txBody>
      </p:sp>
      <p:sp>
        <p:nvSpPr>
          <p:cNvPr id="9" name="Retângulo 8"/>
          <p:cNvSpPr/>
          <p:nvPr/>
        </p:nvSpPr>
        <p:spPr>
          <a:xfrm>
            <a:off x="224414" y="2536631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 smtClean="0">
                <a:solidFill>
                  <a:schemeClr val="tx1"/>
                </a:solidFill>
              </a:rPr>
              <a:t>Na </a:t>
            </a:r>
            <a:r>
              <a:rPr lang="pt-BR" sz="1350" dirty="0">
                <a:solidFill>
                  <a:schemeClr val="tx1"/>
                </a:solidFill>
              </a:rPr>
              <a:t>comunicação para assegurar o máximo de participação possível</a:t>
            </a:r>
          </a:p>
          <a:p>
            <a:pPr algn="ctr"/>
            <a:endParaRPr lang="pt-BR" sz="1350" dirty="0"/>
          </a:p>
        </p:txBody>
      </p:sp>
      <p:sp>
        <p:nvSpPr>
          <p:cNvPr id="10" name="Retângulo 9"/>
          <p:cNvSpPr/>
          <p:nvPr/>
        </p:nvSpPr>
        <p:spPr>
          <a:xfrm>
            <a:off x="3073038" y="2536630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Investir (</a:t>
            </a:r>
            <a:r>
              <a:rPr lang="pt-BR" sz="1350" i="1" dirty="0">
                <a:solidFill>
                  <a:schemeClr val="tx1"/>
                </a:solidFill>
              </a:rPr>
              <a:t>evento para informar o início, objetivos, passos do processo, cronograma, reuniões</a:t>
            </a:r>
            <a:r>
              <a:rPr lang="pt-BR" sz="135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pt-BR" sz="1350" dirty="0"/>
          </a:p>
        </p:txBody>
      </p:sp>
      <p:sp>
        <p:nvSpPr>
          <p:cNvPr id="11" name="Retângulo 10"/>
          <p:cNvSpPr/>
          <p:nvPr/>
        </p:nvSpPr>
        <p:spPr>
          <a:xfrm>
            <a:off x="5857772" y="2536629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Garantir coerência conceitual – incorporar as </a:t>
            </a:r>
            <a:r>
              <a:rPr lang="bg-BG" sz="1350" dirty="0" err="1">
                <a:solidFill>
                  <a:schemeClr val="tx1"/>
                </a:solidFill>
              </a:rPr>
              <a:t>competências</a:t>
            </a:r>
            <a:r>
              <a:rPr lang="bg-BG" sz="1350" dirty="0">
                <a:solidFill>
                  <a:schemeClr val="tx1"/>
                </a:solidFill>
              </a:rPr>
              <a:t> </a:t>
            </a:r>
            <a:r>
              <a:rPr lang="pt-BR" sz="1350" dirty="0">
                <a:solidFill>
                  <a:schemeClr val="tx1"/>
                </a:solidFill>
              </a:rPr>
              <a:t>gerais e </a:t>
            </a:r>
            <a:r>
              <a:rPr lang="bg-BG" sz="1350" dirty="0" err="1">
                <a:solidFill>
                  <a:schemeClr val="tx1"/>
                </a:solidFill>
              </a:rPr>
              <a:t>as</a:t>
            </a:r>
            <a:r>
              <a:rPr lang="bg-BG" sz="1350" dirty="0">
                <a:solidFill>
                  <a:schemeClr val="tx1"/>
                </a:solidFill>
              </a:rPr>
              <a:t> </a:t>
            </a:r>
            <a:r>
              <a:rPr lang="pt-BR" sz="1350" dirty="0">
                <a:solidFill>
                  <a:schemeClr val="tx1"/>
                </a:solidFill>
              </a:rPr>
              <a:t>específicas</a:t>
            </a:r>
            <a:r>
              <a:rPr lang="bg-BG" sz="1350" dirty="0">
                <a:solidFill>
                  <a:schemeClr val="tx1"/>
                </a:solidFill>
              </a:rPr>
              <a:t> </a:t>
            </a:r>
            <a:endParaRPr lang="pt-BR" sz="1350" dirty="0">
              <a:solidFill>
                <a:schemeClr val="tx1"/>
              </a:solidFill>
            </a:endParaRPr>
          </a:p>
          <a:p>
            <a:pPr algn="ctr"/>
            <a:endParaRPr lang="pt-BR" sz="1350" dirty="0"/>
          </a:p>
        </p:txBody>
      </p:sp>
      <p:sp>
        <p:nvSpPr>
          <p:cNvPr id="12" name="Retângulo 11"/>
          <p:cNvSpPr/>
          <p:nvPr/>
        </p:nvSpPr>
        <p:spPr>
          <a:xfrm>
            <a:off x="224414" y="3920269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Progressão anual</a:t>
            </a:r>
            <a:r>
              <a:rPr lang="bg-BG" sz="1350" dirty="0">
                <a:solidFill>
                  <a:schemeClr val="tx1"/>
                </a:solidFill>
              </a:rPr>
              <a:t> </a:t>
            </a:r>
            <a:endParaRPr lang="pt-BR" sz="1350" dirty="0">
              <a:solidFill>
                <a:schemeClr val="tx1"/>
              </a:solidFill>
            </a:endParaRPr>
          </a:p>
          <a:p>
            <a:pPr algn="ctr"/>
            <a:endParaRPr lang="pt-BR" sz="1350" dirty="0"/>
          </a:p>
        </p:txBody>
      </p:sp>
      <p:sp>
        <p:nvSpPr>
          <p:cNvPr id="13" name="Retângulo 12"/>
          <p:cNvSpPr/>
          <p:nvPr/>
        </p:nvSpPr>
        <p:spPr>
          <a:xfrm>
            <a:off x="3073038" y="5254757"/>
            <a:ext cx="2560320" cy="12150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Critérios para acompanhamento da implementação do novo </a:t>
            </a:r>
            <a:r>
              <a:rPr lang="bg-BG" sz="1350" dirty="0" err="1">
                <a:solidFill>
                  <a:schemeClr val="tx1"/>
                </a:solidFill>
              </a:rPr>
              <a:t>documento</a:t>
            </a:r>
            <a:r>
              <a:rPr lang="bg-BG" sz="1350" dirty="0">
                <a:solidFill>
                  <a:schemeClr val="tx1"/>
                </a:solidFill>
              </a:rPr>
              <a:t> </a:t>
            </a:r>
            <a:r>
              <a:rPr lang="pt-BR" sz="1350" dirty="0" err="1">
                <a:solidFill>
                  <a:schemeClr val="tx1"/>
                </a:solidFill>
              </a:rPr>
              <a:t>curr</a:t>
            </a:r>
            <a:r>
              <a:rPr lang="bg-BG" sz="1350" dirty="0" err="1">
                <a:solidFill>
                  <a:schemeClr val="tx1"/>
                </a:solidFill>
              </a:rPr>
              <a:t>icular</a:t>
            </a:r>
            <a:endParaRPr lang="pt-BR" sz="1350" dirty="0">
              <a:solidFill>
                <a:schemeClr val="tx1"/>
              </a:solidFill>
            </a:endParaRPr>
          </a:p>
          <a:p>
            <a:pPr algn="ctr"/>
            <a:endParaRPr lang="pt-BR" sz="1350" dirty="0"/>
          </a:p>
        </p:txBody>
      </p:sp>
      <p:sp>
        <p:nvSpPr>
          <p:cNvPr id="14" name="Retângulo 13"/>
          <p:cNvSpPr/>
          <p:nvPr/>
        </p:nvSpPr>
        <p:spPr>
          <a:xfrm>
            <a:off x="5903374" y="3915930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Critérios de avaliação e acompanhamento das aprendizagens dos alunos</a:t>
            </a:r>
          </a:p>
          <a:p>
            <a:pPr algn="ctr"/>
            <a:endParaRPr lang="pt-BR" sz="1350" dirty="0"/>
          </a:p>
        </p:txBody>
      </p:sp>
      <p:sp>
        <p:nvSpPr>
          <p:cNvPr id="15" name="Retângulo 14"/>
          <p:cNvSpPr/>
          <p:nvPr/>
        </p:nvSpPr>
        <p:spPr>
          <a:xfrm>
            <a:off x="3063894" y="3915929"/>
            <a:ext cx="2560320" cy="12016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Tipologia curricular que facilite a compreensão e o uso do documento curricular pelos professores</a:t>
            </a:r>
          </a:p>
        </p:txBody>
      </p:sp>
    </p:spTree>
    <p:extLst>
      <p:ext uri="{BB962C8B-B14F-4D97-AF65-F5344CB8AC3E}">
        <p14:creationId xmlns:p14="http://schemas.microsoft.com/office/powerpoint/2010/main" val="36417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040441-7C24-4404-966B-ABC4B85A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905" y="2686935"/>
            <a:ext cx="6092190" cy="1981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>
                <a:solidFill>
                  <a:srgbClr val="7030A0"/>
                </a:solidFill>
                <a:hlinkClick r:id="rId2"/>
              </a:rPr>
              <a:t>www.implementacaobncc.com.br</a:t>
            </a:r>
            <a:endParaRPr lang="bg-BG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bg-BG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  <a:hlinkClick r:id="rId3"/>
              </a:rPr>
              <a:t>http://basenacionalcomum.mec.gov.br/</a:t>
            </a:r>
            <a:r>
              <a:rPr lang="en-US" sz="1800" b="1" dirty="0" smtClean="0">
                <a:solidFill>
                  <a:srgbClr val="7030A0"/>
                </a:solidFill>
                <a:hlinkClick r:id="rId3"/>
              </a:rPr>
              <a:t>abase</a:t>
            </a:r>
            <a:endParaRPr lang="bg-BG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sz="1800" b="1" dirty="0">
              <a:solidFill>
                <a:srgbClr val="7030A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3637B87-2DA6-426A-854D-8EBF1703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9662"/>
            <a:ext cx="4709160" cy="1143000"/>
          </a:xfrm>
        </p:spPr>
        <p:txBody>
          <a:bodyPr>
            <a:normAutofit/>
          </a:bodyPr>
          <a:lstStyle/>
          <a:p>
            <a:r>
              <a:rPr lang="pt-BR" sz="1800" b="1" smtClean="0">
                <a:solidFill>
                  <a:srgbClr val="A162D0"/>
                </a:solidFill>
                <a:latin typeface="+mn-lt"/>
                <a:ea typeface="+mn-ea"/>
                <a:cs typeface="+mn-cs"/>
              </a:rPr>
              <a:t>Para saber mais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8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05DA2D81-BF57-4CE8-A2FB-43A6B395BE33}"/>
              </a:ext>
            </a:extLst>
          </p:cNvPr>
          <p:cNvGrpSpPr/>
          <p:nvPr/>
        </p:nvGrpSpPr>
        <p:grpSpPr>
          <a:xfrm>
            <a:off x="580089" y="1286778"/>
            <a:ext cx="6241712" cy="3250218"/>
            <a:chOff x="773452" y="572704"/>
            <a:chExt cx="8322282" cy="4333624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4C89B90B-FA97-4AA5-991D-7D213078531B}"/>
                </a:ext>
              </a:extLst>
            </p:cNvPr>
            <p:cNvSpPr txBox="1"/>
            <p:nvPr/>
          </p:nvSpPr>
          <p:spPr>
            <a:xfrm>
              <a:off x="3096265" y="3429000"/>
              <a:ext cx="5999469" cy="14773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rgbClr val="7030A0"/>
                  </a:solidFill>
                </a:rPr>
                <a:t>Obrigada</a:t>
              </a:r>
            </a:p>
            <a:p>
              <a:endParaRPr lang="pt-BR" sz="1350" dirty="0"/>
            </a:p>
            <a:p>
              <a:endParaRPr lang="pt-BR" sz="1350" dirty="0"/>
            </a:p>
            <a:p>
              <a:r>
                <a:rPr lang="pt-BR" sz="1500" dirty="0">
                  <a:solidFill>
                    <a:srgbClr val="00B0F0"/>
                  </a:solidFill>
                </a:rPr>
                <a:t>www.comunidadeeducativa.org.br </a:t>
              </a:r>
            </a:p>
          </p:txBody>
        </p:sp>
        <p:pic>
          <p:nvPicPr>
            <p:cNvPr id="4" name="Picture 6" descr="versao_horizontal cópia.jpg">
              <a:extLst>
                <a:ext uri="{FF2B5EF4-FFF2-40B4-BE49-F238E27FC236}">
                  <a16:creationId xmlns:a16="http://schemas.microsoft.com/office/drawing/2014/main" id="{05281DA6-B801-42F1-8C4E-A60B3FDEA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52" y="572704"/>
              <a:ext cx="4764401" cy="2353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7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336BF2-EA70-4B7E-9654-DD0349BA30D1}"/>
              </a:ext>
            </a:extLst>
          </p:cNvPr>
          <p:cNvSpPr txBox="1">
            <a:spLocks/>
          </p:cNvSpPr>
          <p:nvPr/>
        </p:nvSpPr>
        <p:spPr>
          <a:xfrm>
            <a:off x="328613" y="1702191"/>
            <a:ext cx="7915275" cy="1798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pt-BR" dirty="0" smtClean="0"/>
              <a:t>(Re) Elaboração Curricular</a:t>
            </a:r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endParaRPr lang="pt-BR" i="1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pt-BR" i="1" dirty="0" smtClean="0"/>
              <a:t>Demandas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3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82AC9-6D02-4D8D-A87E-303E81FF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4" y="841078"/>
            <a:ext cx="2149983" cy="490334"/>
          </a:xfrm>
        </p:spPr>
        <p:txBody>
          <a:bodyPr>
            <a:normAutofit fontScale="90000"/>
          </a:bodyPr>
          <a:lstStyle/>
          <a:p>
            <a:r>
              <a:rPr lang="pt-BR" sz="2000" b="1" dirty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aprendizagem </a:t>
            </a:r>
            <a:r>
              <a:rPr lang="pt-BR" sz="20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Prova Brasil </a:t>
            </a:r>
            <a:br>
              <a:rPr lang="pt-BR" sz="20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000" b="1" dirty="0">
              <a:solidFill>
                <a:srgbClr val="A162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5946"/>
          <a:stretch/>
        </p:blipFill>
        <p:spPr>
          <a:xfrm>
            <a:off x="0" y="776419"/>
            <a:ext cx="6655676" cy="13441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1" t="8854" b="11976"/>
          <a:stretch/>
        </p:blipFill>
        <p:spPr>
          <a:xfrm>
            <a:off x="5079492" y="3191816"/>
            <a:ext cx="3392424" cy="11155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4" t="13261" b="13198"/>
          <a:stretch/>
        </p:blipFill>
        <p:spPr>
          <a:xfrm>
            <a:off x="5079492" y="4686094"/>
            <a:ext cx="3721608" cy="11869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6" t="8799" b="13802"/>
          <a:stretch/>
        </p:blipFill>
        <p:spPr>
          <a:xfrm>
            <a:off x="301174" y="3191816"/>
            <a:ext cx="3392424" cy="11157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9" t="17766" b="10044"/>
          <a:stretch/>
        </p:blipFill>
        <p:spPr>
          <a:xfrm>
            <a:off x="301174" y="4827719"/>
            <a:ext cx="3346704" cy="103767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C182AC9-6D02-4D8D-A87E-303E81FFCB7E}"/>
              </a:ext>
            </a:extLst>
          </p:cNvPr>
          <p:cNvSpPr txBox="1">
            <a:spLocks/>
          </p:cNvSpPr>
          <p:nvPr/>
        </p:nvSpPr>
        <p:spPr>
          <a:xfrm>
            <a:off x="570357" y="2673684"/>
            <a:ext cx="2149983" cy="49033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4">
                    <a:lumMod val="75000"/>
                  </a:schemeClr>
                </a:solidFill>
                <a:latin typeface="Gotham Rounded Book"/>
                <a:ea typeface="+mj-ea"/>
                <a:cs typeface="Gotham Rounded Book"/>
              </a:defRPr>
            </a:lvl1pPr>
          </a:lstStyle>
          <a:p>
            <a:r>
              <a:rPr lang="pt-BR" sz="20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Bahia – PB 2015</a:t>
            </a:r>
          </a:p>
          <a:p>
            <a:r>
              <a:rPr lang="pt-BR" sz="20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5º ano LP e MAT</a:t>
            </a:r>
            <a:endParaRPr lang="pt-BR" sz="2000" b="1" dirty="0">
              <a:solidFill>
                <a:srgbClr val="A162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C182AC9-6D02-4D8D-A87E-303E81FFCB7E}"/>
              </a:ext>
            </a:extLst>
          </p:cNvPr>
          <p:cNvSpPr txBox="1">
            <a:spLocks/>
          </p:cNvSpPr>
          <p:nvPr/>
        </p:nvSpPr>
        <p:spPr>
          <a:xfrm>
            <a:off x="5934837" y="2673684"/>
            <a:ext cx="2149983" cy="49033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4">
                    <a:lumMod val="75000"/>
                  </a:schemeClr>
                </a:solidFill>
                <a:latin typeface="Gotham Rounded Book"/>
                <a:ea typeface="+mj-ea"/>
                <a:cs typeface="Gotham Rounded Book"/>
              </a:defRPr>
            </a:lvl1pPr>
          </a:lstStyle>
          <a:p>
            <a:r>
              <a:rPr lang="pt-BR" sz="2000" b="1" dirty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Bahia – PB </a:t>
            </a:r>
            <a:r>
              <a:rPr lang="pt-BR" sz="20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pt-BR" sz="2000" b="1" dirty="0">
              <a:solidFill>
                <a:srgbClr val="A162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9º ano LP e MAT</a:t>
            </a:r>
            <a:endParaRPr lang="pt-BR" sz="2000" b="1" dirty="0">
              <a:solidFill>
                <a:srgbClr val="A162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064" y="199468"/>
            <a:ext cx="8332286" cy="649191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pt-BR" sz="22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Percurso da Implementação da Base </a:t>
            </a:r>
            <a:r>
              <a:rPr lang="pt-BR" sz="2200" b="1" dirty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 Comum Curricular - 2018</a:t>
            </a:r>
            <a:br>
              <a:rPr lang="pt-BR" sz="2200" b="1" dirty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200" b="1" dirty="0">
              <a:solidFill>
                <a:srgbClr val="A162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523" y="875967"/>
            <a:ext cx="8274050" cy="5027613"/>
          </a:xfrm>
        </p:spPr>
        <p:txBody>
          <a:bodyPr/>
          <a:lstStyle/>
          <a:p>
            <a:pPr marL="0" indent="0">
              <a:buNone/>
            </a:pPr>
            <a:r>
              <a:rPr lang="pt-BR" sz="1400" dirty="0"/>
              <a:t> </a:t>
            </a:r>
          </a:p>
        </p:txBody>
      </p:sp>
      <p:sp>
        <p:nvSpPr>
          <p:cNvPr id="6" name="Fluxograma: Conector 5"/>
          <p:cNvSpPr/>
          <p:nvPr/>
        </p:nvSpPr>
        <p:spPr bwMode="auto">
          <a:xfrm>
            <a:off x="1332374" y="3335158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rgbClr val="007C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Fluxograma: Conector 15"/>
          <p:cNvSpPr/>
          <p:nvPr/>
        </p:nvSpPr>
        <p:spPr bwMode="auto">
          <a:xfrm>
            <a:off x="3230003" y="3679720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Fluxograma: Conector 17"/>
          <p:cNvSpPr/>
          <p:nvPr/>
        </p:nvSpPr>
        <p:spPr bwMode="auto">
          <a:xfrm>
            <a:off x="2138110" y="3923164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Fluxograma: Conector 20"/>
          <p:cNvSpPr/>
          <p:nvPr/>
        </p:nvSpPr>
        <p:spPr bwMode="auto">
          <a:xfrm>
            <a:off x="4569742" y="1777012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Fluxograma: Conector 21"/>
          <p:cNvSpPr/>
          <p:nvPr/>
        </p:nvSpPr>
        <p:spPr bwMode="auto">
          <a:xfrm>
            <a:off x="5447153" y="2023956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Fluxograma: Conector 22"/>
          <p:cNvSpPr/>
          <p:nvPr/>
        </p:nvSpPr>
        <p:spPr bwMode="auto">
          <a:xfrm>
            <a:off x="6411314" y="3085204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33737" y="3250972"/>
            <a:ext cx="1327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Dia D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6 de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março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91707" y="804674"/>
            <a:ext cx="16502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Aprovação da BNCC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Pelo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CNE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Dez 2017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456592" y="3128164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Consultas públicas até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30 de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junho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311382" y="4257892"/>
            <a:ext cx="1838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Primeira versão da 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BR" sz="1400" b="1" dirty="0" err="1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)elaboração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Curricular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31 de maio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543558" y="915961"/>
            <a:ext cx="3278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Revisão e consolidação da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Proposta curricular e envio aos Conselhos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Até 15 de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setembro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dirty="0"/>
              <a:t>  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718431" y="1897130"/>
            <a:ext cx="20229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Escolha do Livro didático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com base na BNCC </a:t>
            </a: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Outubro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502548" y="3938120"/>
            <a:ext cx="188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Proposta aprovadas pelos conselhos municipais e estaduais 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Até 30 de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novembro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Fluxograma: Conector 39"/>
          <p:cNvSpPr/>
          <p:nvPr/>
        </p:nvSpPr>
        <p:spPr bwMode="auto">
          <a:xfrm>
            <a:off x="6300699" y="4411334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693832" y="2826185"/>
            <a:ext cx="1975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Realização da ANA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No 2º ano com base na BNCC </a:t>
            </a: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Outubro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Fluxograma: Conector 41"/>
          <p:cNvSpPr/>
          <p:nvPr/>
        </p:nvSpPr>
        <p:spPr bwMode="auto">
          <a:xfrm>
            <a:off x="8429387" y="4965995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98401" y="5189438"/>
            <a:ext cx="2212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Implementação da BNCC</a:t>
            </a: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26" name="Fluxograma: Conector 25"/>
          <p:cNvSpPr/>
          <p:nvPr/>
        </p:nvSpPr>
        <p:spPr bwMode="auto">
          <a:xfrm>
            <a:off x="183064" y="1548412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Fluxograma: Conector 26"/>
          <p:cNvSpPr/>
          <p:nvPr/>
        </p:nvSpPr>
        <p:spPr bwMode="auto">
          <a:xfrm>
            <a:off x="1894214" y="1877094"/>
            <a:ext cx="228600" cy="228600"/>
          </a:xfrm>
          <a:prstGeom prst="flowChartConnector">
            <a:avLst/>
          </a:prstGeom>
          <a:solidFill>
            <a:srgbClr val="007CCD"/>
          </a:solidFill>
          <a:ln w="9525" cap="flat" cmpd="sng" algn="ctr">
            <a:solidFill>
              <a:srgbClr val="007C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076756" y="1871970"/>
            <a:ext cx="1615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Estabelecimento do regime de Colaboração</a:t>
            </a:r>
          </a:p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Fevereiro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400" dirty="0"/>
          </a:p>
        </p:txBody>
      </p:sp>
      <p:sp>
        <p:nvSpPr>
          <p:cNvPr id="29" name="Forma livre 28"/>
          <p:cNvSpPr>
            <a:spLocks/>
          </p:cNvSpPr>
          <p:nvPr/>
        </p:nvSpPr>
        <p:spPr bwMode="auto">
          <a:xfrm>
            <a:off x="246426" y="1385171"/>
            <a:ext cx="8666963" cy="3717925"/>
          </a:xfrm>
          <a:custGeom>
            <a:avLst/>
            <a:gdLst>
              <a:gd name="T0" fmla="*/ 0 w 8241957"/>
              <a:gd name="T1" fmla="*/ 242884 h 3718216"/>
              <a:gd name="T2" fmla="*/ 1704976 w 8241957"/>
              <a:gd name="T3" fmla="*/ 205817 h 3718216"/>
              <a:gd name="T4" fmla="*/ 1099585 w 8241957"/>
              <a:gd name="T5" fmla="*/ 2466927 h 3718216"/>
              <a:gd name="T6" fmla="*/ 3125788 w 8241957"/>
              <a:gd name="T7" fmla="*/ 2331013 h 3718216"/>
              <a:gd name="T8" fmla="*/ 4138889 w 8241957"/>
              <a:gd name="T9" fmla="*/ 527068 h 3718216"/>
              <a:gd name="T10" fmla="*/ 5880928 w 8241957"/>
              <a:gd name="T11" fmla="*/ 1527886 h 3718216"/>
              <a:gd name="T12" fmla="*/ 5893283 w 8241957"/>
              <a:gd name="T13" fmla="*/ 3232986 h 3718216"/>
              <a:gd name="T14" fmla="*/ 7746518 w 8241957"/>
              <a:gd name="T15" fmla="*/ 3677794 h 3718216"/>
              <a:gd name="T16" fmla="*/ 8240713 w 8241957"/>
              <a:gd name="T17" fmla="*/ 3702505 h 3718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241957" h="3718216">
                <a:moveTo>
                  <a:pt x="0" y="242903"/>
                </a:moveTo>
                <a:cubicBezTo>
                  <a:pt x="760970" y="39016"/>
                  <a:pt x="1521941" y="-164870"/>
                  <a:pt x="1705233" y="205833"/>
                </a:cubicBezTo>
                <a:cubicBezTo>
                  <a:pt x="1888525" y="576536"/>
                  <a:pt x="862913" y="2112893"/>
                  <a:pt x="1099751" y="2467120"/>
                </a:cubicBezTo>
                <a:cubicBezTo>
                  <a:pt x="1336589" y="2821347"/>
                  <a:pt x="2619633" y="2654530"/>
                  <a:pt x="3126260" y="2331195"/>
                </a:cubicBezTo>
                <a:cubicBezTo>
                  <a:pt x="3632887" y="2007860"/>
                  <a:pt x="3680255" y="660974"/>
                  <a:pt x="4139514" y="527109"/>
                </a:cubicBezTo>
                <a:cubicBezTo>
                  <a:pt x="4598773" y="393244"/>
                  <a:pt x="5589373" y="1076984"/>
                  <a:pt x="5881816" y="1528006"/>
                </a:cubicBezTo>
                <a:cubicBezTo>
                  <a:pt x="6174259" y="1979028"/>
                  <a:pt x="5583195" y="2874893"/>
                  <a:pt x="5894173" y="3233239"/>
                </a:cubicBezTo>
                <a:cubicBezTo>
                  <a:pt x="6205152" y="3591585"/>
                  <a:pt x="7356390" y="3599823"/>
                  <a:pt x="7747687" y="3678082"/>
                </a:cubicBezTo>
                <a:cubicBezTo>
                  <a:pt x="8138984" y="3756341"/>
                  <a:pt x="8155460" y="3694557"/>
                  <a:pt x="8241957" y="3702795"/>
                </a:cubicBezTo>
              </a:path>
            </a:pathLst>
          </a:custGeom>
          <a:noFill/>
          <a:ln w="9525" cap="flat" cmpd="sng">
            <a:solidFill>
              <a:srgbClr val="0D5C9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7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B063A0-060A-4EC0-B591-4D0BABA4F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4" t="8711" r="8889" b="15626"/>
          <a:stretch/>
        </p:blipFill>
        <p:spPr>
          <a:xfrm>
            <a:off x="1611086" y="1292680"/>
            <a:ext cx="5973330" cy="421277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83ACEC9-BE3D-4F97-9284-071A53E73A63}"/>
              </a:ext>
            </a:extLst>
          </p:cNvPr>
          <p:cNvSpPr/>
          <p:nvPr/>
        </p:nvSpPr>
        <p:spPr>
          <a:xfrm>
            <a:off x="0" y="2431529"/>
            <a:ext cx="2398461" cy="1403770"/>
          </a:xfrm>
          <a:prstGeom prst="ellipse">
            <a:avLst/>
          </a:prstGeom>
          <a:solidFill>
            <a:srgbClr val="A16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1050" dirty="0" smtClean="0">
                <a:solidFill>
                  <a:schemeClr val="bg1"/>
                </a:solidFill>
              </a:rPr>
              <a:t>Reedição 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M</a:t>
            </a:r>
            <a:r>
              <a:rPr lang="bg-BG" sz="1050" dirty="0" smtClean="0">
                <a:solidFill>
                  <a:schemeClr val="bg1"/>
                </a:solidFill>
              </a:rPr>
              <a:t>ar. 2018 - Etapas 1, 2 e 3 e produção das demias etapas, com assinatura MEC, UNDIME, CONSED, UNCME e Fórum do Conselho Estadual de Educação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3064" y="199468"/>
            <a:ext cx="8332286" cy="64919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4">
                    <a:lumMod val="75000"/>
                  </a:schemeClr>
                </a:solidFill>
                <a:latin typeface="Gotham Rounded Book"/>
                <a:ea typeface="+mj-ea"/>
                <a:cs typeface="Gotham Rounded Book"/>
              </a:defRPr>
            </a:lvl1pPr>
          </a:lstStyle>
          <a:p>
            <a:r>
              <a:rPr lang="pt-BR" dirty="0" smtClean="0"/>
              <a:t> </a:t>
            </a:r>
            <a:r>
              <a:rPr lang="pt-BR" sz="2200" b="1" dirty="0" smtClean="0">
                <a:solidFill>
                  <a:srgbClr val="A162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de referência para o processo de implementação</a:t>
            </a:r>
            <a:endParaRPr lang="pt-BR" sz="2200" b="1" dirty="0">
              <a:solidFill>
                <a:srgbClr val="A162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221256" y="1047751"/>
            <a:ext cx="8516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Processo de implementação da BNCC (II)</a:t>
            </a:r>
            <a:endParaRPr lang="pt-BR" sz="1300" dirty="0">
              <a:solidFill>
                <a:srgbClr val="7030A0"/>
              </a:solidFill>
            </a:endParaRPr>
          </a:p>
        </p:txBody>
      </p:sp>
      <p:sp>
        <p:nvSpPr>
          <p:cNvPr id="33" name="Triângulo isósceles 32"/>
          <p:cNvSpPr/>
          <p:nvPr/>
        </p:nvSpPr>
        <p:spPr>
          <a:xfrm rot="10800000">
            <a:off x="4129354" y="4836334"/>
            <a:ext cx="856990" cy="19233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b="1"/>
          </a:p>
        </p:txBody>
      </p:sp>
      <p:sp>
        <p:nvSpPr>
          <p:cNvPr id="34" name="Retângulo 33"/>
          <p:cNvSpPr/>
          <p:nvPr/>
        </p:nvSpPr>
        <p:spPr>
          <a:xfrm>
            <a:off x="726744" y="5313157"/>
            <a:ext cx="766221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350" b="1" dirty="0">
                <a:solidFill>
                  <a:srgbClr val="7030A0"/>
                </a:solidFill>
              </a:rPr>
              <a:t>Cada uma das etapas foi desdobrada em uma série de ações </a:t>
            </a:r>
            <a:r>
              <a:rPr lang="pt-BR" sz="1350" dirty="0"/>
              <a:t>visando à implementação da Base Nacional Comum Curricular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680"/>
              </p:ext>
            </p:extLst>
          </p:nvPr>
        </p:nvGraphicFramePr>
        <p:xfrm>
          <a:off x="809625" y="1678487"/>
          <a:ext cx="7812978" cy="287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968">
                  <a:extLst>
                    <a:ext uri="{9D8B030D-6E8A-4147-A177-3AD203B41FA5}">
                      <a16:colId xmlns:a16="http://schemas.microsoft.com/office/drawing/2014/main" val="3555587703"/>
                    </a:ext>
                  </a:extLst>
                </a:gridCol>
                <a:gridCol w="309062">
                  <a:extLst>
                    <a:ext uri="{9D8B030D-6E8A-4147-A177-3AD203B41FA5}">
                      <a16:colId xmlns:a16="http://schemas.microsoft.com/office/drawing/2014/main" val="2580349238"/>
                    </a:ext>
                  </a:extLst>
                </a:gridCol>
                <a:gridCol w="5783239">
                  <a:extLst>
                    <a:ext uri="{9D8B030D-6E8A-4147-A177-3AD203B41FA5}">
                      <a16:colId xmlns:a16="http://schemas.microsoft.com/office/drawing/2014/main" val="2802003763"/>
                    </a:ext>
                  </a:extLst>
                </a:gridCol>
                <a:gridCol w="423709">
                  <a:extLst>
                    <a:ext uri="{9D8B030D-6E8A-4147-A177-3AD203B41FA5}">
                      <a16:colId xmlns:a16="http://schemas.microsoft.com/office/drawing/2014/main" val="673534008"/>
                    </a:ext>
                  </a:extLst>
                </a:gridCol>
              </a:tblGrid>
              <a:tr h="205240">
                <a:tc rowSpan="5"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Estruturação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</a:t>
                      </a:r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 </a:t>
                      </a:r>
                      <a:r>
                        <a:rPr lang="pt-BR" sz="120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Articular </a:t>
                      </a:r>
                      <a:r>
                        <a:rPr lang="pt-BR" sz="120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 regime de colaboração</a:t>
                      </a:r>
                      <a:endParaRPr lang="pt-BR" sz="12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54344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 </a:t>
                      </a:r>
                      <a:r>
                        <a:rPr lang="pt-BR" sz="120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Estabelecer </a:t>
                      </a:r>
                      <a:r>
                        <a:rPr lang="pt-BR" sz="120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 </a:t>
                      </a:r>
                      <a:r>
                        <a:rPr lang="pt-BR" sz="120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 de governança</a:t>
                      </a:r>
                      <a:endParaRPr lang="pt-BR" sz="12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16619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 </a:t>
                      </a:r>
                      <a:r>
                        <a:rPr lang="pt-BR" sz="120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Planejar </a:t>
                      </a:r>
                      <a:r>
                        <a:rPr lang="pt-BR" sz="120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processo de implementação da BNCC</a:t>
                      </a:r>
                      <a:endParaRPr lang="pt-BR" sz="12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58015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1.4. </a:t>
                      </a:r>
                      <a:r>
                        <a:rPr lang="pt-BR" sz="120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 as equipes</a:t>
                      </a:r>
                      <a:endParaRPr lang="pt-BR" sz="12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917704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1.5.</a:t>
                      </a:r>
                      <a:r>
                        <a:rPr lang="pt-BR" sz="1200" b="1" u="none" strike="noStrike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Planejar </a:t>
                      </a:r>
                      <a:r>
                        <a:rPr lang="pt-BR" sz="120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iniciar a mobilização e comunicação</a:t>
                      </a:r>
                      <a:endParaRPr lang="pt-BR" sz="1200" b="0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  <a:endParaRPr lang="pt-BR" sz="12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14393"/>
                  </a:ext>
                </a:extLst>
              </a:tr>
              <a:tr h="205240">
                <a:tc rowSpan="4"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Estudo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referências curriculares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2.1.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Estudar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conceitos, concepções e metodologias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74598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Levantar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histórico curricular da rede e documentos atuais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76499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Definir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diretrizes para a (</a:t>
                      </a:r>
                      <a:r>
                        <a:rPr lang="pt-BR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)elaboração curricular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29860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2.4.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Sistematizar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apresentar os estudos e definições de diretrizes para a rede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30460"/>
                  </a:ext>
                </a:extLst>
              </a:tr>
              <a:tr h="205240">
                <a:tc rowSpan="5">
                  <a:txBody>
                    <a:bodyPr/>
                    <a:lstStyle/>
                    <a:p>
                      <a:pPr algn="l" fontAlgn="t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(Re)elaboração </a:t>
                      </a:r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grupos de trabalho (</a:t>
                      </a:r>
                      <a:r>
                        <a:rPr lang="pt-BR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GTs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963529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</a:t>
                      </a:r>
                      <a:r>
                        <a:rPr lang="pt-BR" sz="1200" b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Construir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 versão preliminar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85631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Realizar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consultas públicas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809205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Sistematizar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contribuições para a proposta curricular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79169"/>
                  </a:ext>
                </a:extLst>
              </a:tr>
              <a:tr h="2052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3.5. </a:t>
                      </a:r>
                      <a:r>
                        <a:rPr lang="pt-BR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Enviar </a:t>
                      </a:r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proposta curricular aos conselhos de educação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7021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 rot="16200000">
            <a:off x="6979946" y="3800036"/>
            <a:ext cx="3743947" cy="35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25" b="1" dirty="0">
                <a:solidFill>
                  <a:schemeClr val="tx1"/>
                </a:solidFill>
              </a:rPr>
              <a:t>Fonte</a:t>
            </a:r>
            <a:r>
              <a:rPr lang="pt-BR" sz="1125" dirty="0">
                <a:solidFill>
                  <a:schemeClr val="tx1"/>
                </a:solidFill>
              </a:rPr>
              <a:t>: Guia de Implementação da BNCC (Consed e Undime)</a:t>
            </a:r>
          </a:p>
        </p:txBody>
      </p:sp>
      <p:sp>
        <p:nvSpPr>
          <p:cNvPr id="11" name="Retângulo 10"/>
          <p:cNvSpPr/>
          <p:nvPr/>
        </p:nvSpPr>
        <p:spPr>
          <a:xfrm rot="16200000">
            <a:off x="14049" y="1959066"/>
            <a:ext cx="1089850" cy="3355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realizado</a:t>
            </a:r>
          </a:p>
        </p:txBody>
      </p:sp>
      <p:sp>
        <p:nvSpPr>
          <p:cNvPr id="12" name="Retângulo 11"/>
          <p:cNvSpPr/>
          <p:nvPr/>
        </p:nvSpPr>
        <p:spPr>
          <a:xfrm rot="16200000">
            <a:off x="-357255" y="3467845"/>
            <a:ext cx="1832456" cy="3355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25" b="1" dirty="0">
                <a:latin typeface="Arial" panose="020B0604020202020204" pitchFamily="34" charset="0"/>
                <a:cs typeface="Arial" panose="020B0604020202020204" pitchFamily="34" charset="0"/>
              </a:rPr>
              <a:t>A ser realizado</a:t>
            </a:r>
          </a:p>
        </p:txBody>
      </p:sp>
    </p:spTree>
    <p:extLst>
      <p:ext uri="{BB962C8B-B14F-4D97-AF65-F5344CB8AC3E}">
        <p14:creationId xmlns:p14="http://schemas.microsoft.com/office/powerpoint/2010/main" val="437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221256" y="1047751"/>
            <a:ext cx="8516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Programa de apoio à implementação da BNCC</a:t>
            </a:r>
            <a:endParaRPr lang="pt-BR" sz="1300" dirty="0">
              <a:solidFill>
                <a:srgbClr val="7030A0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469906" y="1968583"/>
            <a:ext cx="8267390" cy="3689267"/>
            <a:chOff x="435470" y="1495425"/>
            <a:chExt cx="10187128" cy="4624387"/>
          </a:xfrm>
        </p:grpSpPr>
        <p:sp>
          <p:nvSpPr>
            <p:cNvPr id="9" name="Rectangle 29"/>
            <p:cNvSpPr/>
            <p:nvPr/>
          </p:nvSpPr>
          <p:spPr>
            <a:xfrm>
              <a:off x="5393113" y="1495425"/>
              <a:ext cx="5229485" cy="2752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US" sz="1050" b="1" dirty="0" err="1">
                  <a:solidFill>
                    <a:srgbClr val="7030A0"/>
                  </a:solidFill>
                  <a:latin typeface="Arial" pitchFamily="34" charset="0"/>
                </a:rPr>
                <a:t>Descrição</a:t>
              </a:r>
              <a:endParaRPr lang="en-US" sz="1050" b="1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ltGray">
            <a:xfrm>
              <a:off x="435470" y="3559977"/>
              <a:ext cx="1660990" cy="10573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buSzTx/>
              </a:pPr>
              <a:r>
                <a:rPr lang="en-US" sz="1050" b="1" dirty="0" err="1">
                  <a:solidFill>
                    <a:srgbClr val="7030A0"/>
                  </a:solidFill>
                  <a:latin typeface="Arial" pitchFamily="34" charset="0"/>
                </a:rPr>
                <a:t>Iniciativas</a:t>
              </a:r>
              <a:r>
                <a:rPr lang="en-US" sz="1050" b="1" dirty="0">
                  <a:solidFill>
                    <a:srgbClr val="7030A0"/>
                  </a:solidFill>
                  <a:latin typeface="Arial" pitchFamily="34" charset="0"/>
                </a:rPr>
                <a:t> do MEC</a:t>
              </a: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gray">
            <a:xfrm>
              <a:off x="1836115" y="2161183"/>
              <a:ext cx="1439696" cy="1301665"/>
            </a:xfrm>
            <a:custGeom>
              <a:avLst/>
              <a:gdLst/>
              <a:ahLst/>
              <a:cxnLst>
                <a:cxn ang="0">
                  <a:pos x="1086" y="205"/>
                </a:cxn>
                <a:cxn ang="0">
                  <a:pos x="861" y="371"/>
                </a:cxn>
                <a:cxn ang="0">
                  <a:pos x="862" y="254"/>
                </a:cxn>
                <a:cxn ang="0">
                  <a:pos x="0" y="879"/>
                </a:cxn>
                <a:cxn ang="0">
                  <a:pos x="868" y="119"/>
                </a:cxn>
                <a:cxn ang="0">
                  <a:pos x="871" y="0"/>
                </a:cxn>
                <a:cxn ang="0">
                  <a:pos x="1086" y="205"/>
                </a:cxn>
              </a:cxnLst>
              <a:rect l="0" t="0" r="r" b="b"/>
              <a:pathLst>
                <a:path w="1086" h="879">
                  <a:moveTo>
                    <a:pt x="1086" y="205"/>
                  </a:moveTo>
                  <a:cubicBezTo>
                    <a:pt x="963" y="267"/>
                    <a:pt x="931" y="285"/>
                    <a:pt x="861" y="371"/>
                  </a:cubicBezTo>
                  <a:cubicBezTo>
                    <a:pt x="861" y="371"/>
                    <a:pt x="861" y="312"/>
                    <a:pt x="862" y="254"/>
                  </a:cubicBezTo>
                  <a:cubicBezTo>
                    <a:pt x="504" y="207"/>
                    <a:pt x="90" y="739"/>
                    <a:pt x="0" y="879"/>
                  </a:cubicBezTo>
                  <a:cubicBezTo>
                    <a:pt x="61" y="664"/>
                    <a:pt x="444" y="81"/>
                    <a:pt x="868" y="119"/>
                  </a:cubicBezTo>
                  <a:cubicBezTo>
                    <a:pt x="868" y="61"/>
                    <a:pt x="871" y="0"/>
                    <a:pt x="871" y="0"/>
                  </a:cubicBezTo>
                  <a:cubicBezTo>
                    <a:pt x="920" y="62"/>
                    <a:pt x="981" y="147"/>
                    <a:pt x="1086" y="2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350">
                <a:latin typeface="Arial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gray">
            <a:xfrm flipV="1">
              <a:off x="1836115" y="4740386"/>
              <a:ext cx="1439696" cy="1301665"/>
            </a:xfrm>
            <a:custGeom>
              <a:avLst/>
              <a:gdLst/>
              <a:ahLst/>
              <a:cxnLst>
                <a:cxn ang="0">
                  <a:pos x="1086" y="205"/>
                </a:cxn>
                <a:cxn ang="0">
                  <a:pos x="861" y="371"/>
                </a:cxn>
                <a:cxn ang="0">
                  <a:pos x="862" y="254"/>
                </a:cxn>
                <a:cxn ang="0">
                  <a:pos x="0" y="879"/>
                </a:cxn>
                <a:cxn ang="0">
                  <a:pos x="868" y="119"/>
                </a:cxn>
                <a:cxn ang="0">
                  <a:pos x="871" y="0"/>
                </a:cxn>
                <a:cxn ang="0">
                  <a:pos x="1086" y="205"/>
                </a:cxn>
              </a:cxnLst>
              <a:rect l="0" t="0" r="r" b="b"/>
              <a:pathLst>
                <a:path w="1086" h="879">
                  <a:moveTo>
                    <a:pt x="1086" y="205"/>
                  </a:moveTo>
                  <a:cubicBezTo>
                    <a:pt x="963" y="267"/>
                    <a:pt x="931" y="285"/>
                    <a:pt x="861" y="371"/>
                  </a:cubicBezTo>
                  <a:cubicBezTo>
                    <a:pt x="861" y="371"/>
                    <a:pt x="861" y="312"/>
                    <a:pt x="862" y="254"/>
                  </a:cubicBezTo>
                  <a:cubicBezTo>
                    <a:pt x="504" y="207"/>
                    <a:pt x="90" y="739"/>
                    <a:pt x="0" y="879"/>
                  </a:cubicBezTo>
                  <a:cubicBezTo>
                    <a:pt x="61" y="664"/>
                    <a:pt x="444" y="81"/>
                    <a:pt x="868" y="119"/>
                  </a:cubicBezTo>
                  <a:cubicBezTo>
                    <a:pt x="868" y="61"/>
                    <a:pt x="871" y="0"/>
                    <a:pt x="871" y="0"/>
                  </a:cubicBezTo>
                  <a:cubicBezTo>
                    <a:pt x="920" y="62"/>
                    <a:pt x="981" y="147"/>
                    <a:pt x="1086" y="2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350">
                <a:latin typeface="Arial" pitchFamily="34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gray">
            <a:xfrm>
              <a:off x="2083441" y="3227264"/>
              <a:ext cx="1192371" cy="561241"/>
            </a:xfrm>
            <a:custGeom>
              <a:avLst/>
              <a:gdLst/>
              <a:ahLst/>
              <a:cxnLst>
                <a:cxn ang="0">
                  <a:pos x="900" y="205"/>
                </a:cxn>
                <a:cxn ang="0">
                  <a:pos x="675" y="371"/>
                </a:cxn>
                <a:cxn ang="0">
                  <a:pos x="676" y="254"/>
                </a:cxn>
                <a:cxn ang="0">
                  <a:pos x="0" y="379"/>
                </a:cxn>
                <a:cxn ang="0">
                  <a:pos x="682" y="119"/>
                </a:cxn>
                <a:cxn ang="0">
                  <a:pos x="685" y="0"/>
                </a:cxn>
                <a:cxn ang="0">
                  <a:pos x="900" y="205"/>
                </a:cxn>
              </a:cxnLst>
              <a:rect l="0" t="0" r="r" b="b"/>
              <a:pathLst>
                <a:path w="900" h="379">
                  <a:moveTo>
                    <a:pt x="900" y="205"/>
                  </a:moveTo>
                  <a:cubicBezTo>
                    <a:pt x="777" y="267"/>
                    <a:pt x="745" y="285"/>
                    <a:pt x="675" y="371"/>
                  </a:cubicBezTo>
                  <a:cubicBezTo>
                    <a:pt x="675" y="371"/>
                    <a:pt x="675" y="312"/>
                    <a:pt x="676" y="254"/>
                  </a:cubicBezTo>
                  <a:cubicBezTo>
                    <a:pt x="318" y="207"/>
                    <a:pt x="162" y="279"/>
                    <a:pt x="0" y="379"/>
                  </a:cubicBezTo>
                  <a:cubicBezTo>
                    <a:pt x="70" y="307"/>
                    <a:pt x="258" y="81"/>
                    <a:pt x="682" y="119"/>
                  </a:cubicBezTo>
                  <a:cubicBezTo>
                    <a:pt x="682" y="61"/>
                    <a:pt x="685" y="0"/>
                    <a:pt x="685" y="0"/>
                  </a:cubicBezTo>
                  <a:cubicBezTo>
                    <a:pt x="734" y="62"/>
                    <a:pt x="795" y="147"/>
                    <a:pt x="900" y="2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350">
                <a:latin typeface="Arial" pitchFamily="34" charset="0"/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gray">
            <a:xfrm flipV="1">
              <a:off x="2083441" y="4339382"/>
              <a:ext cx="1192371" cy="561242"/>
            </a:xfrm>
            <a:custGeom>
              <a:avLst/>
              <a:gdLst/>
              <a:ahLst/>
              <a:cxnLst>
                <a:cxn ang="0">
                  <a:pos x="900" y="205"/>
                </a:cxn>
                <a:cxn ang="0">
                  <a:pos x="675" y="371"/>
                </a:cxn>
                <a:cxn ang="0">
                  <a:pos x="676" y="254"/>
                </a:cxn>
                <a:cxn ang="0">
                  <a:pos x="0" y="379"/>
                </a:cxn>
                <a:cxn ang="0">
                  <a:pos x="682" y="119"/>
                </a:cxn>
                <a:cxn ang="0">
                  <a:pos x="685" y="0"/>
                </a:cxn>
                <a:cxn ang="0">
                  <a:pos x="900" y="205"/>
                </a:cxn>
              </a:cxnLst>
              <a:rect l="0" t="0" r="r" b="b"/>
              <a:pathLst>
                <a:path w="900" h="379">
                  <a:moveTo>
                    <a:pt x="900" y="205"/>
                  </a:moveTo>
                  <a:cubicBezTo>
                    <a:pt x="777" y="267"/>
                    <a:pt x="745" y="285"/>
                    <a:pt x="675" y="371"/>
                  </a:cubicBezTo>
                  <a:cubicBezTo>
                    <a:pt x="675" y="371"/>
                    <a:pt x="675" y="312"/>
                    <a:pt x="676" y="254"/>
                  </a:cubicBezTo>
                  <a:cubicBezTo>
                    <a:pt x="318" y="207"/>
                    <a:pt x="162" y="279"/>
                    <a:pt x="0" y="379"/>
                  </a:cubicBezTo>
                  <a:cubicBezTo>
                    <a:pt x="70" y="307"/>
                    <a:pt x="258" y="81"/>
                    <a:pt x="682" y="119"/>
                  </a:cubicBezTo>
                  <a:cubicBezTo>
                    <a:pt x="682" y="61"/>
                    <a:pt x="685" y="0"/>
                    <a:pt x="685" y="0"/>
                  </a:cubicBezTo>
                  <a:cubicBezTo>
                    <a:pt x="734" y="62"/>
                    <a:pt x="795" y="147"/>
                    <a:pt x="900" y="20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350">
                <a:latin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ltGray">
            <a:xfrm>
              <a:off x="3454147" y="2932610"/>
              <a:ext cx="1795615" cy="10314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9291" defTabSz="675085">
                <a:spcBef>
                  <a:spcPct val="0"/>
                </a:spcBef>
              </a:pPr>
              <a:r>
                <a:rPr lang="en-US" sz="1050" dirty="0" err="1">
                  <a:latin typeface="Arial" pitchFamily="34" charset="0"/>
                </a:rPr>
                <a:t>Bolsistas</a:t>
              </a:r>
              <a:endParaRPr lang="en-US" sz="1050" dirty="0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ltGray">
            <a:xfrm>
              <a:off x="3454147" y="4010510"/>
              <a:ext cx="1795615" cy="10314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9291" defTabSz="675085">
                <a:spcBef>
                  <a:spcPct val="0"/>
                </a:spcBef>
              </a:pPr>
              <a:r>
                <a:rPr lang="en-US" sz="1050" dirty="0" err="1">
                  <a:latin typeface="Arial" pitchFamily="34" charset="0"/>
                </a:rPr>
                <a:t>Fortalecimento</a:t>
              </a:r>
              <a:r>
                <a:rPr lang="en-US" sz="1050" dirty="0">
                  <a:latin typeface="Arial" pitchFamily="34" charset="0"/>
                </a:rPr>
                <a:t> da </a:t>
              </a:r>
              <a:r>
                <a:rPr lang="en-US" sz="1050" dirty="0" err="1">
                  <a:latin typeface="Arial" pitchFamily="34" charset="0"/>
                </a:rPr>
                <a:t>gestão</a:t>
              </a:r>
              <a:r>
                <a:rPr lang="en-US" sz="1050" dirty="0">
                  <a:latin typeface="Arial" pitchFamily="34" charset="0"/>
                </a:rPr>
                <a:t>/</a:t>
              </a:r>
              <a:r>
                <a:rPr lang="en-US" sz="1050" dirty="0" err="1">
                  <a:latin typeface="Arial" pitchFamily="34" charset="0"/>
                </a:rPr>
                <a:t>governança</a:t>
              </a:r>
              <a:endParaRPr lang="en-US" sz="1050" dirty="0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ltGray">
            <a:xfrm>
              <a:off x="3454147" y="5088409"/>
              <a:ext cx="1795615" cy="10314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9291" defTabSz="675085">
                <a:spcBef>
                  <a:spcPct val="0"/>
                </a:spcBef>
              </a:pPr>
              <a:r>
                <a:rPr lang="en-US" sz="1050" dirty="0" err="1">
                  <a:latin typeface="Arial" pitchFamily="34" charset="0"/>
                </a:rPr>
                <a:t>Materiais</a:t>
              </a:r>
              <a:r>
                <a:rPr lang="en-US" sz="1050" dirty="0">
                  <a:latin typeface="Arial" pitchFamily="34" charset="0"/>
                </a:rPr>
                <a:t> e </a:t>
              </a:r>
              <a:r>
                <a:rPr lang="en-US" sz="1050" dirty="0" err="1">
                  <a:latin typeface="Arial" pitchFamily="34" charset="0"/>
                </a:rPr>
                <a:t>ferramentas</a:t>
              </a:r>
              <a:endParaRPr lang="en-US" sz="1050" dirty="0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ltGray">
            <a:xfrm>
              <a:off x="3454147" y="1854713"/>
              <a:ext cx="1795615" cy="10314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9291" defTabSz="675085">
                <a:spcBef>
                  <a:spcPct val="0"/>
                </a:spcBef>
              </a:pPr>
              <a:r>
                <a:rPr lang="en-US" sz="1050" dirty="0" err="1">
                  <a:latin typeface="Arial" pitchFamily="34" charset="0"/>
                </a:rPr>
                <a:t>Recurso</a:t>
              </a:r>
              <a:r>
                <a:rPr lang="en-US" sz="1050" dirty="0">
                  <a:latin typeface="Arial" pitchFamily="34" charset="0"/>
                </a:rPr>
                <a:t> </a:t>
              </a:r>
              <a:r>
                <a:rPr lang="en-US" sz="1050" dirty="0" err="1">
                  <a:latin typeface="Arial" pitchFamily="34" charset="0"/>
                </a:rPr>
                <a:t>financeiro</a:t>
              </a:r>
              <a:r>
                <a:rPr lang="en-US" sz="1050" dirty="0">
                  <a:latin typeface="Arial" pitchFamily="34" charset="0"/>
                </a:rPr>
                <a:t> (PAR)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4493295" y="2255218"/>
            <a:ext cx="4244002" cy="82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Disponibilização de R$ 100 milhões para mobilização e (</a:t>
            </a:r>
            <a:r>
              <a:rPr lang="pt-BR" sz="11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)elaboração curricular;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financeiros para realização de eventos formativos, contratação de especialistas e impressão dos currículos.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493295" y="4835012"/>
            <a:ext cx="4244002" cy="82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de apoio às discussões pedagógicas das escolas;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específico para o “Dia D” de estudo da BNCC;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 digital para construção e revisão dos currículos, bem como consultas públicas.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493295" y="3975081"/>
            <a:ext cx="4244002" cy="82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de especialistas em currículo para auxiliar na escrita do documento curricular;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Analistas de Gestão e Colaboração (1 por UF), trabalhando de maneira alinhada aos Coordenadores Estaduais da BNCC.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493294" y="3118920"/>
            <a:ext cx="4244002" cy="822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de bolsistas, incluindo Redatores, Coordenadores por Etapa (EI e EF) e Articuladores de Regime de Colaboração;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pt-BR" sz="11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presencial e apoio a distância – por especialistas do MEC – às equipes de currículos dos estados.</a:t>
            </a:r>
          </a:p>
        </p:txBody>
      </p:sp>
    </p:spTree>
    <p:extLst>
      <p:ext uri="{BB962C8B-B14F-4D97-AF65-F5344CB8AC3E}">
        <p14:creationId xmlns:p14="http://schemas.microsoft.com/office/powerpoint/2010/main" val="12815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60511" y="2894178"/>
            <a:ext cx="3859412" cy="1956537"/>
          </a:xfrm>
          <a:prstGeom prst="rect">
            <a:avLst/>
          </a:prstGeom>
          <a:solidFill>
            <a:schemeClr val="bg1"/>
          </a:solidFill>
          <a:ln w="3651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4" name="CaixaDeTexto 23"/>
          <p:cNvSpPr txBox="1"/>
          <p:nvPr/>
        </p:nvSpPr>
        <p:spPr>
          <a:xfrm>
            <a:off x="221256" y="1047751"/>
            <a:ext cx="8516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(Re)elaboração curricular em regime de colaboração</a:t>
            </a:r>
            <a:endParaRPr lang="pt-BR" sz="1300" dirty="0">
              <a:solidFill>
                <a:srgbClr val="7030A0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 rot="16200000">
            <a:off x="-960493" y="3686980"/>
            <a:ext cx="3548484" cy="317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Regionalização como fator crítico de sucesso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422780" y="2071392"/>
            <a:ext cx="3275864" cy="16161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discussões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regionalmente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um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sucesso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regime de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endParaRPr lang="en-GB" altLang="pt-BR" sz="127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422779" y="4004989"/>
            <a:ext cx="3275864" cy="1616141"/>
          </a:xfrm>
          <a:prstGeom prst="rect">
            <a:avLst/>
          </a:prstGeom>
          <a:solidFill>
            <a:srgbClr val="8D99C1"/>
          </a:solidFill>
          <a:ln>
            <a:solidFill>
              <a:srgbClr val="8D9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se aproveitar divisões/configurações territoriais já existentes (</a:t>
            </a:r>
            <a:r>
              <a:rPr 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</a:t>
            </a:r>
            <a:r>
              <a:rPr 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exemplo) ou de reorganizá-las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5230104" y="2071391"/>
            <a:ext cx="3275864" cy="16161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regionalizado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envolvidos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pluralidade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lang="en-GB" alt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275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produzido</a:t>
            </a:r>
            <a:endParaRPr lang="en-GB" altLang="pt-BR" sz="127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222722" y="4004989"/>
            <a:ext cx="3275864" cy="16161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Possíveis critérios de regionalização incluem facilidade logística, número máximo de municípios e arranjos de cooperação pré-estabelecidos</a:t>
            </a:r>
          </a:p>
        </p:txBody>
      </p:sp>
    </p:spTree>
    <p:extLst>
      <p:ext uri="{BB962C8B-B14F-4D97-AF65-F5344CB8AC3E}">
        <p14:creationId xmlns:p14="http://schemas.microsoft.com/office/powerpoint/2010/main" val="20772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7016701" y="3847103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7" name="Retângulo 26"/>
          <p:cNvSpPr/>
          <p:nvPr/>
        </p:nvSpPr>
        <p:spPr>
          <a:xfrm>
            <a:off x="4906658" y="3848892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Retângulo 27"/>
          <p:cNvSpPr/>
          <p:nvPr/>
        </p:nvSpPr>
        <p:spPr>
          <a:xfrm>
            <a:off x="7016701" y="1941538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4" name="CaixaDeTexto 23"/>
          <p:cNvSpPr txBox="1"/>
          <p:nvPr/>
        </p:nvSpPr>
        <p:spPr>
          <a:xfrm>
            <a:off x="221256" y="1047751"/>
            <a:ext cx="8516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Benefícios da participação dos municípios</a:t>
            </a:r>
            <a:endParaRPr lang="pt-BR" sz="1300" dirty="0">
              <a:solidFill>
                <a:srgbClr val="7030A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86572" y="1941538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/>
          <p:cNvSpPr/>
          <p:nvPr/>
        </p:nvSpPr>
        <p:spPr>
          <a:xfrm>
            <a:off x="4906658" y="1941538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Retângulo 10"/>
          <p:cNvSpPr/>
          <p:nvPr/>
        </p:nvSpPr>
        <p:spPr>
          <a:xfrm>
            <a:off x="2796615" y="1941538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Retângulo 11"/>
          <p:cNvSpPr/>
          <p:nvPr/>
        </p:nvSpPr>
        <p:spPr>
          <a:xfrm>
            <a:off x="686572" y="3847106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Retângulo 12"/>
          <p:cNvSpPr/>
          <p:nvPr/>
        </p:nvSpPr>
        <p:spPr>
          <a:xfrm>
            <a:off x="2796615" y="3847105"/>
            <a:ext cx="1422779" cy="8802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Retângulo 13"/>
          <p:cNvSpPr/>
          <p:nvPr/>
        </p:nvSpPr>
        <p:spPr>
          <a:xfrm>
            <a:off x="451102" y="2919691"/>
            <a:ext cx="1893719" cy="70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Documentos curriculares de melhor qualidade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61145" y="2919691"/>
            <a:ext cx="1893719" cy="70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Migração de alunos entre redes facilitada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51102" y="4814692"/>
            <a:ext cx="1893719" cy="70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Equidade na garantia dos direitos educacionais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99983" y="4814692"/>
            <a:ext cx="1893719" cy="70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Trocas de boas práticas entre entes federados</a:t>
            </a:r>
          </a:p>
        </p:txBody>
      </p:sp>
      <p:pic>
        <p:nvPicPr>
          <p:cNvPr id="1028" name="Picture 4" descr="Resultado de imagem para mone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46" y="2079174"/>
            <a:ext cx="595489" cy="5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partnership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29" y="2019857"/>
            <a:ext cx="723637" cy="72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4671188" y="2919691"/>
            <a:ext cx="1893719" cy="70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Maior </a:t>
            </a:r>
            <a:r>
              <a:rPr lang="pt-BR" sz="1350" dirty="0" err="1">
                <a:solidFill>
                  <a:schemeClr val="tx1"/>
                </a:solidFill>
              </a:rPr>
              <a:t>corresponsabilização</a:t>
            </a:r>
            <a:r>
              <a:rPr lang="pt-BR" sz="13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1350" dirty="0">
                <a:solidFill>
                  <a:schemeClr val="tx1"/>
                </a:solidFill>
              </a:rPr>
              <a:t>no processo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6781231" y="2919691"/>
            <a:ext cx="1893719" cy="70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Melhor uso e economicidade</a:t>
            </a:r>
          </a:p>
          <a:p>
            <a:pPr algn="ctr"/>
            <a:r>
              <a:rPr lang="pt-BR" sz="1350" dirty="0">
                <a:solidFill>
                  <a:schemeClr val="tx1"/>
                </a:solidFill>
              </a:rPr>
              <a:t>dos recursos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671187" y="4794199"/>
            <a:ext cx="1893719" cy="869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Maior coerência entre políticas públicas educacionais 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781231" y="4814692"/>
            <a:ext cx="1893719" cy="70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>
                <a:solidFill>
                  <a:schemeClr val="tx1"/>
                </a:solidFill>
              </a:rPr>
              <a:t>Racionalização de processos administrativos</a:t>
            </a:r>
            <a:endParaRPr lang="pt-BR" sz="1350" dirty="0">
              <a:solidFill>
                <a:schemeClr val="tx1"/>
              </a:solidFill>
            </a:endParaRPr>
          </a:p>
        </p:txBody>
      </p:sp>
      <p:pic>
        <p:nvPicPr>
          <p:cNvPr id="1040" name="Picture 16" descr="Resultado de imagem para collaborati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16" y="3920653"/>
            <a:ext cx="733175" cy="73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m para proces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65" y="3958316"/>
            <a:ext cx="657851" cy="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m para convergenc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6" y="3941212"/>
            <a:ext cx="666522" cy="6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documen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17" y="2079174"/>
            <a:ext cx="595489" cy="5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sultado de imagem para migration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16" y="2010330"/>
            <a:ext cx="733175" cy="73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sultado de imagem para inequality icon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9" y="3876472"/>
            <a:ext cx="796001" cy="7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927</Words>
  <Application>Microsoft Office PowerPoint</Application>
  <PresentationFormat>Apresentação na tela (4:3)</PresentationFormat>
  <Paragraphs>146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Arial</vt:lpstr>
      <vt:lpstr>Avenir Book</vt:lpstr>
      <vt:lpstr>Calibri</vt:lpstr>
      <vt:lpstr>Gotham Rounded Book</vt:lpstr>
      <vt:lpstr>Gotham Rounded Light</vt:lpstr>
      <vt:lpstr>Merriweather Sans</vt:lpstr>
      <vt:lpstr>Times New Roman</vt:lpstr>
      <vt:lpstr>Office Theme</vt:lpstr>
      <vt:lpstr> Fórum Extraordinário – Undime/Bahia Mesa III - Base Nacional Comum Curricular e novas arquiteturas curriculares   </vt:lpstr>
      <vt:lpstr>Apresentação do PowerPoint</vt:lpstr>
      <vt:lpstr>Sobre aprendizagem  Prova Brasil  </vt:lpstr>
      <vt:lpstr> Percurso da Implementação da Base Nacional Comum Curricular - 2018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(Re) elaboração curricular  </vt:lpstr>
      <vt:lpstr>Apresentação do PowerPoint</vt:lpstr>
      <vt:lpstr>Para saber mais  </vt:lpstr>
      <vt:lpstr>Apresentação do PowerPoint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Luana Haddad</dc:creator>
  <cp:lastModifiedBy>icnascimento</cp:lastModifiedBy>
  <cp:revision>49</cp:revision>
  <dcterms:created xsi:type="dcterms:W3CDTF">2017-08-21T16:00:13Z</dcterms:created>
  <dcterms:modified xsi:type="dcterms:W3CDTF">2018-04-05T19:58:11Z</dcterms:modified>
</cp:coreProperties>
</file>