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</p:sldIdLst>
  <p:sldSz cx="18288000" cy="10287000"/>
  <p:notesSz cx="6858000" cy="9144000"/>
  <p:embeddedFontLst>
    <p:embeddedFont>
      <p:font typeface="Anonymous Pro" charset="1" panose="02060609030202000504"/>
      <p:regular r:id="rId6"/>
    </p:embeddedFont>
    <p:embeddedFont>
      <p:font typeface="Anonymous Pro Bold" charset="1" panose="02060809030202000504"/>
      <p:regular r:id="rId7"/>
    </p:embeddedFont>
    <p:embeddedFont>
      <p:font typeface="Anonymous Pro Italics" charset="1" panose="02060609030202000504"/>
      <p:regular r:id="rId8"/>
    </p:embeddedFont>
    <p:embeddedFont>
      <p:font typeface="Anonymous Pro Bold Italics" charset="1" panose="020608090302020005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Clear Sans" charset="1" panose="020B0503030202020304"/>
      <p:regular r:id="rId14"/>
    </p:embeddedFont>
    <p:embeddedFont>
      <p:font typeface="Clear Sans Bold" charset="1" panose="020B0803030202020304"/>
      <p:regular r:id="rId15"/>
    </p:embeddedFont>
    <p:embeddedFont>
      <p:font typeface="Clear Sans Italics" charset="1" panose="020B0503030202090304"/>
      <p:regular r:id="rId16"/>
    </p:embeddedFont>
    <p:embeddedFont>
      <p:font typeface="Clear Sans Bold Italics" charset="1" panose="020B0803030202090304"/>
      <p:regular r:id="rId17"/>
    </p:embeddedFont>
    <p:embeddedFont>
      <p:font typeface="Clear Sans Thin" charset="1" panose="020B0203030202020304"/>
      <p:regular r:id="rId18"/>
    </p:embeddedFont>
    <p:embeddedFont>
      <p:font typeface="Clear Sans Light" charset="1" panose="020B0303030202020304"/>
      <p:regular r:id="rId19"/>
    </p:embeddedFont>
    <p:embeddedFont>
      <p:font typeface="Clear Sans Medium" charset="1" panose="020B0603030202020304"/>
      <p:regular r:id="rId20"/>
    </p:embeddedFont>
    <p:embeddedFont>
      <p:font typeface="Clear Sans Medium Italics" charset="1" panose="020B0603030202090304"/>
      <p:regular r:id="rId21"/>
    </p:embeddedFont>
    <p:embeddedFont>
      <p:font typeface="Open Sans" charset="1" panose="020B0606030504020204"/>
      <p:regular r:id="rId22"/>
    </p:embeddedFont>
    <p:embeddedFont>
      <p:font typeface="Open Sans Bold" charset="1" panose="020B0806030504020204"/>
      <p:regular r:id="rId23"/>
    </p:embeddedFont>
    <p:embeddedFont>
      <p:font typeface="Open Sans Italics" charset="1" panose="020B0606030504020204"/>
      <p:regular r:id="rId24"/>
    </p:embeddedFont>
    <p:embeddedFont>
      <p:font typeface="Open Sans Bold Italics" charset="1" panose="020B0806030504020204"/>
      <p:regular r:id="rId25"/>
    </p:embeddedFont>
    <p:embeddedFont>
      <p:font typeface="Open Sans Light" charset="1" panose="020B0306030504020204"/>
      <p:regular r:id="rId26"/>
    </p:embeddedFont>
    <p:embeddedFont>
      <p:font typeface="Open Sans Light Italics" charset="1" panose="020B0306030504020204"/>
      <p:regular r:id="rId27"/>
    </p:embeddedFont>
    <p:embeddedFont>
      <p:font typeface="Open Sans Ultra-Bold" charset="1" panose="00000000000000000000"/>
      <p:regular r:id="rId28"/>
    </p:embeddedFont>
    <p:embeddedFont>
      <p:font typeface="Open Sans Ultra-Bold Italics" charset="1" panose="000000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41" Target="slides/slide12.xml" Type="http://schemas.openxmlformats.org/officeDocument/2006/relationships/slide"/><Relationship Id="rId42" Target="slides/slide13.xml" Type="http://schemas.openxmlformats.org/officeDocument/2006/relationships/slide"/><Relationship Id="rId43" Target="slides/slide14.xml" Type="http://schemas.openxmlformats.org/officeDocument/2006/relationships/slide"/><Relationship Id="rId44" Target="slides/slide15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https://docs.google.com/spreadsheets/d/1vNxdDWyB4bnM168Wg9-doRewoc9BeXEENiOlZNUuVRY/edit#gid=0" TargetMode="External" Type="http://schemas.openxmlformats.org/officeDocument/2006/relationships/hyperlink"/><Relationship Id="rId6" Target="../media/image6.jpe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-36987" y="8164038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3894219" y="990600"/>
            <a:ext cx="10593565" cy="8097784"/>
            <a:chOff x="0" y="0"/>
            <a:chExt cx="1063309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63309" cy="812800"/>
            </a:xfrm>
            <a:custGeom>
              <a:avLst/>
              <a:gdLst/>
              <a:ahLst/>
              <a:cxnLst/>
              <a:rect r="r" b="b" t="t" l="l"/>
              <a:pathLst>
                <a:path h="812800" w="1063309">
                  <a:moveTo>
                    <a:pt x="16809" y="0"/>
                  </a:moveTo>
                  <a:lnTo>
                    <a:pt x="1046501" y="0"/>
                  </a:lnTo>
                  <a:cubicBezTo>
                    <a:pt x="1050959" y="0"/>
                    <a:pt x="1055234" y="1771"/>
                    <a:pt x="1058386" y="4923"/>
                  </a:cubicBezTo>
                  <a:cubicBezTo>
                    <a:pt x="1061538" y="8075"/>
                    <a:pt x="1063309" y="12351"/>
                    <a:pt x="1063309" y="16809"/>
                  </a:cubicBezTo>
                  <a:lnTo>
                    <a:pt x="1063309" y="795991"/>
                  </a:lnTo>
                  <a:cubicBezTo>
                    <a:pt x="1063309" y="800449"/>
                    <a:pt x="1061538" y="804725"/>
                    <a:pt x="1058386" y="807877"/>
                  </a:cubicBezTo>
                  <a:cubicBezTo>
                    <a:pt x="1055234" y="811029"/>
                    <a:pt x="1050959" y="812800"/>
                    <a:pt x="1046501" y="812800"/>
                  </a:cubicBezTo>
                  <a:lnTo>
                    <a:pt x="16809" y="812800"/>
                  </a:lnTo>
                  <a:cubicBezTo>
                    <a:pt x="12351" y="812800"/>
                    <a:pt x="8075" y="811029"/>
                    <a:pt x="4923" y="807877"/>
                  </a:cubicBezTo>
                  <a:cubicBezTo>
                    <a:pt x="1771" y="804725"/>
                    <a:pt x="0" y="800449"/>
                    <a:pt x="0" y="795991"/>
                  </a:cubicBezTo>
                  <a:lnTo>
                    <a:pt x="0" y="16809"/>
                  </a:lnTo>
                  <a:cubicBezTo>
                    <a:pt x="0" y="12351"/>
                    <a:pt x="1771" y="8075"/>
                    <a:pt x="4923" y="4923"/>
                  </a:cubicBezTo>
                  <a:cubicBezTo>
                    <a:pt x="8075" y="1771"/>
                    <a:pt x="12351" y="0"/>
                    <a:pt x="16809" y="0"/>
                  </a:cubicBezTo>
                  <a:close/>
                </a:path>
              </a:pathLst>
            </a:custGeom>
            <a:blipFill>
              <a:blip r:embed="rId2"/>
              <a:stretch>
                <a:fillRect l="-1260" t="0" r="-126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5400000">
            <a:off x="-814672" y="-10287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487784" y="648582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27816" y="-17418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0" y="6138222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416018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0184" y="0"/>
                </a:lnTo>
                <a:lnTo>
                  <a:pt x="4160184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>
            <a:hlinkClick r:id="rId5" tooltip="https://docs.google.com/spreadsheets/d/1vNxdDWyB4bnM168Wg9-doRewoc9BeXEENiOlZNUuVRY/edit#gid=0"/>
          </p:cNvPr>
          <p:cNvSpPr/>
          <p:nvPr/>
        </p:nvSpPr>
        <p:spPr>
          <a:xfrm flipH="false" flipV="false" rot="0">
            <a:off x="1028700" y="2488080"/>
            <a:ext cx="15179208" cy="2655420"/>
          </a:xfrm>
          <a:custGeom>
            <a:avLst/>
            <a:gdLst/>
            <a:ahLst/>
            <a:cxnLst/>
            <a:rect r="r" b="b" t="t" l="l"/>
            <a:pathLst>
              <a:path h="2655420" w="15179208">
                <a:moveTo>
                  <a:pt x="0" y="0"/>
                </a:moveTo>
                <a:lnTo>
                  <a:pt x="15179208" y="0"/>
                </a:lnTo>
                <a:lnTo>
                  <a:pt x="15179208" y="2655420"/>
                </a:lnTo>
                <a:lnTo>
                  <a:pt x="0" y="265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307728" y="5819169"/>
            <a:ext cx="14109542" cy="2017665"/>
          </a:xfrm>
          <a:custGeom>
            <a:avLst/>
            <a:gdLst/>
            <a:ahLst/>
            <a:cxnLst/>
            <a:rect r="r" b="b" t="t" l="l"/>
            <a:pathLst>
              <a:path h="2017665" w="14109542">
                <a:moveTo>
                  <a:pt x="0" y="0"/>
                </a:moveTo>
                <a:lnTo>
                  <a:pt x="14109542" y="0"/>
                </a:lnTo>
                <a:lnTo>
                  <a:pt x="14109542" y="2017665"/>
                </a:lnTo>
                <a:lnTo>
                  <a:pt x="0" y="20176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85495" y="497232"/>
            <a:ext cx="11242321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464">
                <a:solidFill>
                  <a:srgbClr val="0C499F"/>
                </a:solidFill>
                <a:latin typeface="Anonymous Pro Bold"/>
              </a:rPr>
              <a:t>PESQUISA NOS TJS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37976" y="6893129"/>
            <a:ext cx="3685701" cy="3685701"/>
          </a:xfrm>
          <a:custGeom>
            <a:avLst/>
            <a:gdLst/>
            <a:ahLst/>
            <a:cxnLst/>
            <a:rect r="r" b="b" t="t" l="l"/>
            <a:pathLst>
              <a:path h="3685701" w="3685701">
                <a:moveTo>
                  <a:pt x="0" y="0"/>
                </a:moveTo>
                <a:lnTo>
                  <a:pt x="3685701" y="0"/>
                </a:lnTo>
                <a:lnTo>
                  <a:pt x="3685701" y="3685701"/>
                </a:lnTo>
                <a:lnTo>
                  <a:pt x="0" y="3685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86205" y="377070"/>
            <a:ext cx="3346190" cy="3346190"/>
          </a:xfrm>
          <a:custGeom>
            <a:avLst/>
            <a:gdLst/>
            <a:ahLst/>
            <a:cxnLst/>
            <a:rect r="r" b="b" t="t" l="l"/>
            <a:pathLst>
              <a:path h="3346190" w="3346190">
                <a:moveTo>
                  <a:pt x="0" y="0"/>
                </a:moveTo>
                <a:lnTo>
                  <a:pt x="3346190" y="0"/>
                </a:lnTo>
                <a:lnTo>
                  <a:pt x="3346190" y="3346190"/>
                </a:lnTo>
                <a:lnTo>
                  <a:pt x="0" y="334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1066800" y="1009650"/>
            <a:ext cx="12038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750534" y="1718614"/>
            <a:ext cx="13594066" cy="170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8"/>
              </a:lnSpc>
            </a:pPr>
            <a:r>
              <a:rPr lang="en-US" sz="3234" spc="187">
                <a:solidFill>
                  <a:srgbClr val="0C499F"/>
                </a:solidFill>
                <a:latin typeface="Anonymous Pro Bold"/>
              </a:rPr>
              <a:t>LEI FEDERAL Nº. 12.764/2012 – </a:t>
            </a:r>
          </a:p>
          <a:p>
            <a:pPr>
              <a:lnSpc>
                <a:spcPts val="4528"/>
              </a:lnSpc>
            </a:pPr>
            <a:r>
              <a:rPr lang="en-US" sz="3234" spc="187">
                <a:solidFill>
                  <a:srgbClr val="0C499F"/>
                </a:solidFill>
                <a:latin typeface="Anonymous Pro Bold"/>
              </a:rPr>
              <a:t>INSTITUIU A POLÍTICA NACIONAL DE PROTEÇÃO DOS DIREITOS DA PESSOA COM TRANSTORNO DO ESPECTRO AUTISTA.</a:t>
            </a:r>
            <a:r>
              <a:rPr lang="en-US" sz="3234" spc="187">
                <a:solidFill>
                  <a:srgbClr val="0C499F"/>
                </a:solidFill>
                <a:latin typeface="Anonymous Pro Bold"/>
              </a:rPr>
              <a:t> </a:t>
            </a:r>
          </a:p>
        </p:txBody>
      </p:sp>
      <p:sp>
        <p:nvSpPr>
          <p:cNvPr name="AutoShape 6" id="6"/>
          <p:cNvSpPr/>
          <p:nvPr/>
        </p:nvSpPr>
        <p:spPr>
          <a:xfrm rot="-5400000">
            <a:off x="-17937" y="2056287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591845" y="4604199"/>
            <a:ext cx="13911443" cy="4131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79"/>
              </a:lnSpc>
            </a:pPr>
            <a:r>
              <a:rPr lang="en-US" sz="3489">
                <a:solidFill>
                  <a:srgbClr val="0C499F"/>
                </a:solidFill>
                <a:latin typeface="Clear Sans Thin"/>
              </a:rPr>
              <a:t>Art. 3º - São </a:t>
            </a:r>
            <a:r>
              <a:rPr lang="en-US" sz="3489">
                <a:solidFill>
                  <a:srgbClr val="0C499F"/>
                </a:solidFill>
                <a:latin typeface="Clear Sans Bold"/>
              </a:rPr>
              <a:t>direitos da pessoa</a:t>
            </a:r>
            <a:r>
              <a:rPr lang="en-US" sz="3489">
                <a:solidFill>
                  <a:srgbClr val="0C499F"/>
                </a:solidFill>
                <a:latin typeface="Clear Sans Thin"/>
              </a:rPr>
              <a:t> com transtorno do espectro autista:</a:t>
            </a:r>
            <a:r>
              <a:rPr lang="en-US" sz="3489">
                <a:solidFill>
                  <a:srgbClr val="0C499F"/>
                </a:solidFill>
                <a:latin typeface="Clear Sans Thin"/>
              </a:rPr>
              <a:t> </a:t>
            </a:r>
          </a:p>
          <a:p>
            <a:pPr>
              <a:lnSpc>
                <a:spcPts val="5479"/>
              </a:lnSpc>
            </a:pPr>
          </a:p>
          <a:p>
            <a:pPr algn="l">
              <a:lnSpc>
                <a:spcPts val="5479"/>
              </a:lnSpc>
            </a:pPr>
            <a:r>
              <a:rPr lang="en-US" sz="3489">
                <a:solidFill>
                  <a:srgbClr val="0C499F"/>
                </a:solidFill>
                <a:latin typeface="Clear Sans Thin"/>
              </a:rPr>
              <a:t>Parágrafo único. Em casos de comprovada necessidade, a pessoa com transtorno do espectro autista incluída nas classes comuns de ensino regular, nos termos </a:t>
            </a:r>
            <a:r>
              <a:rPr lang="en-US" sz="3489">
                <a:solidFill>
                  <a:srgbClr val="0C499F"/>
                </a:solidFill>
                <a:latin typeface="Clear Sans Bold"/>
              </a:rPr>
              <a:t>do inciso IV do art. 2ᵒ, terá direito a acompanhante especializado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30600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9521" y="504825"/>
            <a:ext cx="14706683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000" spc="174">
                <a:solidFill>
                  <a:srgbClr val="0C499F"/>
                </a:solidFill>
                <a:latin typeface="Anonymous Pro Bold"/>
              </a:rPr>
              <a:t>MINISTÉRIO DA EDUCAÇÃO EMITIU, POR MEIO DA SECRETARIA DE EDUCAÇÃO CONTINUADA, ALFABETIZAÇÃO, DIVERSIDADE E INCLUSÃO – DIRETORIA DE POLÍTICAS DE EDUCAÇÃO ESPECIAL, A NOTA TÉCNICA Nº 24/2013 – MEC/SECADI/DPEE,</a:t>
            </a:r>
            <a:r>
              <a:rPr lang="en-US" sz="3000" spc="174">
                <a:solidFill>
                  <a:srgbClr val="0C499F"/>
                </a:solidFill>
                <a:latin typeface="Anonymous Pro Bold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54813" y="2989707"/>
            <a:ext cx="14378375" cy="5536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35"/>
              </a:lnSpc>
            </a:pPr>
            <a:r>
              <a:rPr lang="en-US" sz="2690">
                <a:solidFill>
                  <a:srgbClr val="0C499F"/>
                </a:solidFill>
                <a:latin typeface="Clear Sans Thin"/>
              </a:rPr>
              <a:t>No art. 3º, parágrafo único, a referida lei </a:t>
            </a:r>
            <a:r>
              <a:rPr lang="en-US" sz="2690">
                <a:solidFill>
                  <a:srgbClr val="0C499F"/>
                </a:solidFill>
                <a:latin typeface="Clear Sans Bold"/>
              </a:rPr>
              <a:t>assegura aos estudantes com transtorno do espectro autista, o direito à </a:t>
            </a:r>
            <a:r>
              <a:rPr lang="en-US" sz="2690" u="sng">
                <a:solidFill>
                  <a:srgbClr val="0C499F"/>
                </a:solidFill>
                <a:latin typeface="Clear Sans Bold"/>
              </a:rPr>
              <a:t>acompanhante</a:t>
            </a:r>
            <a:r>
              <a:rPr lang="en-US" sz="2690">
                <a:solidFill>
                  <a:srgbClr val="0C499F"/>
                </a:solidFill>
                <a:latin typeface="Clear Sans Bold"/>
              </a:rPr>
              <a:t>, desde que </a:t>
            </a:r>
            <a:r>
              <a:rPr lang="en-US" sz="2690" u="sng">
                <a:solidFill>
                  <a:srgbClr val="0C499F"/>
                </a:solidFill>
                <a:latin typeface="Clear Sans Bold"/>
              </a:rPr>
              <a:t>comprovada sua necessidade</a:t>
            </a:r>
            <a:r>
              <a:rPr lang="en-US" sz="2690">
                <a:solidFill>
                  <a:srgbClr val="0C499F"/>
                </a:solidFill>
                <a:latin typeface="Clear Sans Thin"/>
              </a:rPr>
              <a:t>. Esse serviço deve ser compreendido a luz do conceito de adaptação razoável que, de acordo com o art. 2º da CDPD (ONU/2006), são: “[...] as modificações e os ajustes necessários e adequados que não acarretem ônus desproporcional ou indevido, quando requeridos em cada caso, a fim de assegurar que as pessoas com deficiência possam gozar ou exercer, em igualdade de oportunidades com as demais pessoas, todos os direitos humanos e liberdades fundamentais.” O serviço do profissional de apoio, como uma medida a ser adotada pelos sistemas de ensino no contexto educacional deve ser disponibilizado sempre que identificada a necessidade individual do estudante, visando à acessibilidade às comunicações e à atenção aos cuidados pessoais de alimentação, higiene e locomoção.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-4972522" y="3239142"/>
            <a:ext cx="12038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027587" y="9258300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0" y="8953426"/>
            <a:ext cx="1333574" cy="1333574"/>
          </a:xfrm>
          <a:custGeom>
            <a:avLst/>
            <a:gdLst/>
            <a:ahLst/>
            <a:cxnLst/>
            <a:rect r="r" b="b" t="t" l="l"/>
            <a:pathLst>
              <a:path h="1333574" w="1333574">
                <a:moveTo>
                  <a:pt x="0" y="0"/>
                </a:moveTo>
                <a:lnTo>
                  <a:pt x="1333574" y="0"/>
                </a:lnTo>
                <a:lnTo>
                  <a:pt x="1333574" y="1333574"/>
                </a:lnTo>
                <a:lnTo>
                  <a:pt x="0" y="1333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29108" y="1558170"/>
            <a:ext cx="622978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C499F"/>
                </a:solidFill>
                <a:latin typeface="Open Sans Bold"/>
              </a:rPr>
              <a:t>REFLEXÃO: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4651462"/>
            <a:ext cx="18272413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C499F"/>
                </a:solidFill>
                <a:latin typeface="Open Sans"/>
              </a:rPr>
              <a:t>Dos desafios apresentados, qual(is) despontam em sua prática profissional?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21315" y="159703"/>
            <a:ext cx="622978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C499F"/>
                </a:solidFill>
                <a:latin typeface="Open Sans Bold"/>
              </a:rPr>
              <a:t>REFLEXÃO: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587" y="1912798"/>
            <a:ext cx="18272413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C499F"/>
                </a:solidFill>
                <a:latin typeface="Open Sans Bold"/>
              </a:rPr>
              <a:t>Dos desafios apresentados, qual(is) despontam em sua prática profissional?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91050" y="4581068"/>
            <a:ext cx="16268250" cy="5154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4354" indent="-362177" lvl="1">
              <a:lnSpc>
                <a:spcPts val="5165"/>
              </a:lnSpc>
              <a:buFont typeface="Arial"/>
              <a:buChar char="•"/>
            </a:pPr>
            <a:r>
              <a:rPr lang="en-US" sz="3689">
                <a:solidFill>
                  <a:srgbClr val="0C499F"/>
                </a:solidFill>
                <a:latin typeface="Clear Sans"/>
              </a:rPr>
              <a:t>Capacitação docente;</a:t>
            </a:r>
          </a:p>
          <a:p>
            <a:pPr algn="l" marL="724354" indent="-362177" lvl="1">
              <a:lnSpc>
                <a:spcPts val="5165"/>
              </a:lnSpc>
              <a:buFont typeface="Arial"/>
              <a:buChar char="•"/>
            </a:pPr>
            <a:r>
              <a:rPr lang="en-US" sz="3689">
                <a:solidFill>
                  <a:srgbClr val="0C499F"/>
                </a:solidFill>
                <a:latin typeface="Clear Sans"/>
              </a:rPr>
              <a:t>Gestores que desconhecem as legislações;</a:t>
            </a:r>
          </a:p>
          <a:p>
            <a:pPr algn="l" marL="724354" indent="-362177" lvl="1">
              <a:lnSpc>
                <a:spcPts val="5165"/>
              </a:lnSpc>
              <a:buFont typeface="Arial"/>
              <a:buChar char="•"/>
            </a:pPr>
            <a:r>
              <a:rPr lang="en-US" sz="3689">
                <a:solidFill>
                  <a:srgbClr val="0C499F"/>
                </a:solidFill>
                <a:latin typeface="Clear Sans"/>
              </a:rPr>
              <a:t>Docentes que desconhecem as práticas pedagógicas da Inclusão;</a:t>
            </a:r>
          </a:p>
          <a:p>
            <a:pPr algn="l" marL="724354" indent="-362177" lvl="1">
              <a:lnSpc>
                <a:spcPts val="5165"/>
              </a:lnSpc>
              <a:buFont typeface="Arial"/>
              <a:buChar char="•"/>
            </a:pPr>
            <a:r>
              <a:rPr lang="en-US" sz="3689">
                <a:solidFill>
                  <a:srgbClr val="0C499F"/>
                </a:solidFill>
                <a:latin typeface="Clear Sans"/>
              </a:rPr>
              <a:t>Gestores que desconhecem legislações pertinentes à Inclusão e como agregar comunidade escolar, famílias e estudantes;</a:t>
            </a:r>
          </a:p>
          <a:p>
            <a:pPr algn="l" marL="724354" indent="-362177" lvl="1">
              <a:lnSpc>
                <a:spcPts val="5165"/>
              </a:lnSpc>
              <a:buFont typeface="Arial"/>
              <a:buChar char="•"/>
            </a:pPr>
            <a:r>
              <a:rPr lang="en-US" sz="3689">
                <a:solidFill>
                  <a:srgbClr val="0C499F"/>
                </a:solidFill>
                <a:latin typeface="Clear Sans"/>
              </a:rPr>
              <a:t>Políticas Públicas e de Governo para Educação Especial;</a:t>
            </a:r>
          </a:p>
          <a:p>
            <a:pPr algn="l" marL="675875" indent="-337937" lvl="1">
              <a:lnSpc>
                <a:spcPts val="5165"/>
              </a:lnSpc>
              <a:buFont typeface="Arial"/>
              <a:buChar char="•"/>
            </a:pPr>
            <a:r>
              <a:rPr lang="en-US" sz="3689">
                <a:solidFill>
                  <a:srgbClr val="0C499F"/>
                </a:solidFill>
                <a:latin typeface="Clear Sans"/>
              </a:rPr>
              <a:t>Fortalecimento da Rede de Proteção Intersetorial (Educação, Saúde, Jurídico e Social).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910724" y="8909724"/>
            <a:ext cx="1377276" cy="1377276"/>
          </a:xfrm>
          <a:custGeom>
            <a:avLst/>
            <a:gdLst/>
            <a:ahLst/>
            <a:cxnLst/>
            <a:rect r="r" b="b" t="t" l="l"/>
            <a:pathLst>
              <a:path h="1377276" w="1377276">
                <a:moveTo>
                  <a:pt x="0" y="0"/>
                </a:moveTo>
                <a:lnTo>
                  <a:pt x="1377276" y="0"/>
                </a:lnTo>
                <a:lnTo>
                  <a:pt x="1377276" y="1377276"/>
                </a:lnTo>
                <a:lnTo>
                  <a:pt x="0" y="1377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20200"/>
            <a:ext cx="1249023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5400000">
            <a:off x="-36987" y="8164038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0" y="3909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6527520" y="1028700"/>
            <a:ext cx="1249023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3845392" y="4767761"/>
            <a:ext cx="4442250" cy="307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CRISTINA SAYEG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Vice-Presidente ABRADE-SP</a:t>
            </a:r>
          </a:p>
          <a:p>
            <a:pPr algn="l">
              <a:lnSpc>
                <a:spcPts val="3480"/>
              </a:lnSpc>
            </a:pP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Contato: 17 99771-6423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Instagram: @Cris.sayeg</a:t>
            </a:r>
          </a:p>
          <a:p>
            <a:pPr algn="l">
              <a:lnSpc>
                <a:spcPts val="34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313592" y="4767761"/>
            <a:ext cx="5390697" cy="307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ELIANA BRAVIM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Vice-Presidente ABRADE-Nacional</a:t>
            </a:r>
          </a:p>
          <a:p>
            <a:pPr algn="l">
              <a:lnSpc>
                <a:spcPts val="3480"/>
              </a:lnSpc>
            </a:pP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Contato: 27 99925-4000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0C499F"/>
                </a:solidFill>
                <a:latin typeface="Anonymous Pro"/>
              </a:rPr>
              <a:t>Instagram: @Eliana Bravim</a:t>
            </a:r>
          </a:p>
          <a:p>
            <a:pPr algn="l">
              <a:lnSpc>
                <a:spcPts val="34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2086972"/>
            <a:ext cx="43648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5700" spc="330">
                <a:solidFill>
                  <a:srgbClr val="0C499F"/>
                </a:solidFill>
                <a:latin typeface="Anonymous Pro Bold"/>
              </a:rPr>
              <a:t>OBRIGADA!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86205" y="377070"/>
            <a:ext cx="3346190" cy="3346190"/>
          </a:xfrm>
          <a:custGeom>
            <a:avLst/>
            <a:gdLst/>
            <a:ahLst/>
            <a:cxnLst/>
            <a:rect r="r" b="b" t="t" l="l"/>
            <a:pathLst>
              <a:path h="3346190" w="3346190">
                <a:moveTo>
                  <a:pt x="0" y="0"/>
                </a:moveTo>
                <a:lnTo>
                  <a:pt x="3346190" y="0"/>
                </a:lnTo>
                <a:lnTo>
                  <a:pt x="3346190" y="3346190"/>
                </a:lnTo>
                <a:lnTo>
                  <a:pt x="0" y="334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5797761" y="9258300"/>
            <a:ext cx="1249023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-5400000">
            <a:off x="-17937" y="2056287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24274" y="349689"/>
            <a:ext cx="10734151" cy="17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56"/>
              </a:lnSpc>
            </a:pPr>
            <a:r>
              <a:rPr lang="en-US" sz="5183" spc="300">
                <a:solidFill>
                  <a:srgbClr val="0C499F"/>
                </a:solidFill>
                <a:latin typeface="Anonymous Pro Bold"/>
              </a:rPr>
              <a:t>PONTOS OBSERVADOS E DEMANDADOS NAS ASSESSORIAS: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4363" y="3234608"/>
            <a:ext cx="16066765" cy="5538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5246" indent="-387623" lvl="1">
              <a:lnSpc>
                <a:spcPts val="5528"/>
              </a:lnSpc>
              <a:buFont typeface="Arial"/>
              <a:buChar char="•"/>
            </a:pPr>
            <a:r>
              <a:rPr lang="en-US" sz="3949">
                <a:solidFill>
                  <a:srgbClr val="0C499F"/>
                </a:solidFill>
                <a:latin typeface="Clear Sans Bold"/>
              </a:rPr>
              <a:t>Capacitação docente;</a:t>
            </a:r>
          </a:p>
          <a:p>
            <a:pPr algn="l" marL="775246" indent="-387623" lvl="1">
              <a:lnSpc>
                <a:spcPts val="5528"/>
              </a:lnSpc>
              <a:buFont typeface="Arial"/>
              <a:buChar char="•"/>
            </a:pPr>
            <a:r>
              <a:rPr lang="en-US" sz="3949">
                <a:solidFill>
                  <a:srgbClr val="0C499F"/>
                </a:solidFill>
                <a:latin typeface="Clear Sans Bold"/>
              </a:rPr>
              <a:t>Gestores que desconhecem as legislações;</a:t>
            </a:r>
          </a:p>
          <a:p>
            <a:pPr algn="l" marL="775246" indent="-387623" lvl="1">
              <a:lnSpc>
                <a:spcPts val="5528"/>
              </a:lnSpc>
              <a:buFont typeface="Arial"/>
              <a:buChar char="•"/>
            </a:pPr>
            <a:r>
              <a:rPr lang="en-US" sz="3949">
                <a:solidFill>
                  <a:srgbClr val="0C499F"/>
                </a:solidFill>
                <a:latin typeface="Clear Sans Bold"/>
              </a:rPr>
              <a:t>Docentes que desconhecem as práticas pedagógicas da Inclusão;</a:t>
            </a:r>
          </a:p>
          <a:p>
            <a:pPr algn="l" marL="775246" indent="-387623" lvl="1">
              <a:lnSpc>
                <a:spcPts val="5528"/>
              </a:lnSpc>
              <a:buFont typeface="Arial"/>
              <a:buChar char="•"/>
            </a:pPr>
            <a:r>
              <a:rPr lang="en-US" sz="3949">
                <a:solidFill>
                  <a:srgbClr val="0C499F"/>
                </a:solidFill>
                <a:latin typeface="Clear Sans Bold"/>
              </a:rPr>
              <a:t>Gestores que desconhecem legislações pertinentes à Inclusão e como agregar comunidade escolar, famílias e estudantes;</a:t>
            </a:r>
          </a:p>
          <a:p>
            <a:pPr algn="l" marL="775246" indent="-387623" lvl="1">
              <a:lnSpc>
                <a:spcPts val="5528"/>
              </a:lnSpc>
              <a:buFont typeface="Arial"/>
              <a:buChar char="•"/>
            </a:pPr>
            <a:r>
              <a:rPr lang="en-US" sz="3949">
                <a:solidFill>
                  <a:srgbClr val="0C499F"/>
                </a:solidFill>
                <a:latin typeface="Clear Sans Bold"/>
              </a:rPr>
              <a:t>Políticas Públicas e de Governo para Educação Especial;</a:t>
            </a:r>
          </a:p>
          <a:p>
            <a:pPr algn="l" marL="723361" indent="-361680" lvl="1">
              <a:lnSpc>
                <a:spcPts val="5528"/>
              </a:lnSpc>
              <a:buFont typeface="Arial"/>
              <a:buChar char="•"/>
            </a:pPr>
            <a:r>
              <a:rPr lang="en-US" sz="3949">
                <a:solidFill>
                  <a:srgbClr val="0C499F"/>
                </a:solidFill>
                <a:latin typeface="Clear Sans Bold"/>
              </a:rPr>
              <a:t>Fortalecimento da Rede de Proteção Intersetorial (Educação, Saúde, Jurídico e Social)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01900" y="72390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9521" y="409575"/>
            <a:ext cx="7284479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464">
                <a:solidFill>
                  <a:srgbClr val="0C499F"/>
                </a:solidFill>
                <a:latin typeface="Anonymous Pro Bold"/>
              </a:rPr>
              <a:t>LEGISLAÇÕES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58255" y="1919097"/>
            <a:ext cx="7685745" cy="651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Constituição Federal/1988;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Lei nº 7.853/1989 ( Integração Social das pessoas com Deficiência);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Lei nº 8.069/1990 (Estatuto da Criança e do Adolescente);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Lei nº 9.394/1996 – LDB;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Lei nº 12.764/2012- Proteção dos Direitos das pessoas com TEA;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Lei 13.146/2015- Inclusão da Pessoa com Deficiência;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Lei 10.172/2001- PNE;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Decreto nº 3.298/1999 (Regulamenta Lei 7.853/1989 - Política Nacional para Integração da Pessoa Portadora de Deficiência);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-4972522" y="3239142"/>
            <a:ext cx="12038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027587" y="9258300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9581745" y="2466278"/>
            <a:ext cx="7374460" cy="4181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Decreto nº6.094/2007-Plano de Metas Compromisso Todos pela Educação;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. Decreto nº 7.611/2011- Atendimento AEE;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. Resolução 02/2001- CNE/CEB;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. Resolução nº 01/2002- CNE/CP;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. Resolução nº 04/2009- CNE/CEB- Institui Diretrizes Operacionais para AEE;</a:t>
            </a:r>
          </a:p>
          <a:p>
            <a:pPr marL="537594" indent="-268797" lvl="1">
              <a:lnSpc>
                <a:spcPts val="3735"/>
              </a:lnSpc>
              <a:buFont typeface="Arial"/>
              <a:buChar char="•"/>
            </a:pPr>
            <a:r>
              <a:rPr lang="en-US" sz="2490">
                <a:solidFill>
                  <a:srgbClr val="0C499F"/>
                </a:solidFill>
                <a:latin typeface="Clear Sans Bold"/>
              </a:rPr>
              <a:t>. Parecer nº50/2023- CNE/ CP- Orientações Específicas para o Público da EE-TEA.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546540" y="-791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37976" y="6893129"/>
            <a:ext cx="3685701" cy="3685701"/>
          </a:xfrm>
          <a:custGeom>
            <a:avLst/>
            <a:gdLst/>
            <a:ahLst/>
            <a:cxnLst/>
            <a:rect r="r" b="b" t="t" l="l"/>
            <a:pathLst>
              <a:path h="3685701" w="3685701">
                <a:moveTo>
                  <a:pt x="0" y="0"/>
                </a:moveTo>
                <a:lnTo>
                  <a:pt x="3685701" y="0"/>
                </a:lnTo>
                <a:lnTo>
                  <a:pt x="3685701" y="3685701"/>
                </a:lnTo>
                <a:lnTo>
                  <a:pt x="0" y="3685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10080" y="-243267"/>
            <a:ext cx="3346190" cy="3346190"/>
          </a:xfrm>
          <a:custGeom>
            <a:avLst/>
            <a:gdLst/>
            <a:ahLst/>
            <a:cxnLst/>
            <a:rect r="r" b="b" t="t" l="l"/>
            <a:pathLst>
              <a:path h="3346190" w="3346190">
                <a:moveTo>
                  <a:pt x="0" y="0"/>
                </a:moveTo>
                <a:lnTo>
                  <a:pt x="3346190" y="0"/>
                </a:lnTo>
                <a:lnTo>
                  <a:pt x="3346190" y="3346190"/>
                </a:lnTo>
                <a:lnTo>
                  <a:pt x="0" y="334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-5400000">
            <a:off x="-17937" y="2056287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352459" y="1525651"/>
            <a:ext cx="15469097" cy="8085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6"/>
              </a:lnSpc>
            </a:pPr>
            <a:r>
              <a:rPr lang="en-US" sz="2690">
                <a:solidFill>
                  <a:srgbClr val="0C499F"/>
                </a:solidFill>
                <a:latin typeface="Clear Sans Bold"/>
              </a:rPr>
              <a:t>Artigo 59 da LDB- Importância da formação de Professores para atendimento do publico- alvo da Educação Especial:</a:t>
            </a:r>
          </a:p>
          <a:p>
            <a:pPr>
              <a:lnSpc>
                <a:spcPts val="3766"/>
              </a:lnSpc>
            </a:pPr>
            <a:r>
              <a:rPr lang="en-US" sz="2690">
                <a:solidFill>
                  <a:srgbClr val="0C499F"/>
                </a:solidFill>
                <a:latin typeface="Clear Sans Thin"/>
              </a:rPr>
              <a:t>Os sistemas de ensino assegurarão aos educandos com deficiência, transtornos globais do desenvolvimento e altas habilidades ou superdotação:</a:t>
            </a:r>
          </a:p>
          <a:p>
            <a:pPr>
              <a:lnSpc>
                <a:spcPts val="3766"/>
              </a:lnSpc>
            </a:pPr>
          </a:p>
          <a:p>
            <a:pPr>
              <a:lnSpc>
                <a:spcPts val="3766"/>
              </a:lnSpc>
            </a:pPr>
            <a:r>
              <a:rPr lang="en-US" sz="2690">
                <a:solidFill>
                  <a:srgbClr val="0C499F"/>
                </a:solidFill>
                <a:latin typeface="Clear Sans Thin"/>
              </a:rPr>
              <a:t>III- </a:t>
            </a:r>
            <a:r>
              <a:rPr lang="en-US" sz="2690">
                <a:solidFill>
                  <a:srgbClr val="0C499F"/>
                </a:solidFill>
                <a:latin typeface="Clear Sans Bold"/>
              </a:rPr>
              <a:t>professores</a:t>
            </a:r>
            <a:r>
              <a:rPr lang="en-US" sz="2690">
                <a:solidFill>
                  <a:srgbClr val="0C499F"/>
                </a:solidFill>
                <a:latin typeface="Clear Sans Thin"/>
              </a:rPr>
              <a:t> com especialização adequada em nível médio ou superior, para atendimento especializado, bem como professores do ensino regular capacitados para a integração desses educandos nas classes comuns</a:t>
            </a:r>
          </a:p>
          <a:p>
            <a:pPr>
              <a:lnSpc>
                <a:spcPts val="3766"/>
              </a:lnSpc>
            </a:pPr>
          </a:p>
          <a:p>
            <a:pPr>
              <a:lnSpc>
                <a:spcPts val="3766"/>
              </a:lnSpc>
            </a:pPr>
            <a:r>
              <a:rPr lang="en-US" sz="2690">
                <a:solidFill>
                  <a:srgbClr val="0C499F"/>
                </a:solidFill>
                <a:latin typeface="Clear Sans Bold"/>
              </a:rPr>
              <a:t>Incisos XVIII e XIV do artigo 28 da Lei nº 13.146/2015:</a:t>
            </a:r>
          </a:p>
          <a:p>
            <a:pPr>
              <a:lnSpc>
                <a:spcPts val="3766"/>
              </a:lnSpc>
            </a:pPr>
            <a:r>
              <a:rPr lang="en-US" sz="2690">
                <a:solidFill>
                  <a:srgbClr val="0C499F"/>
                </a:solidFill>
                <a:latin typeface="Clear Sans Thin"/>
              </a:rPr>
              <a:t>Art.28. Incumbe ao </a:t>
            </a:r>
            <a:r>
              <a:rPr lang="en-US" sz="2690">
                <a:solidFill>
                  <a:srgbClr val="0C499F"/>
                </a:solidFill>
                <a:latin typeface="Clear Sans Bold"/>
              </a:rPr>
              <a:t>poder publico assegurar, criar, desenvolver, implementar, incentivar, acompanhar e avaliar:</a:t>
            </a:r>
          </a:p>
          <a:p>
            <a:pPr>
              <a:lnSpc>
                <a:spcPts val="3766"/>
              </a:lnSpc>
            </a:pPr>
            <a:r>
              <a:rPr lang="en-US" sz="2690">
                <a:solidFill>
                  <a:srgbClr val="0C499F"/>
                </a:solidFill>
                <a:latin typeface="Clear Sans Thin"/>
              </a:rPr>
              <a:t>XI- </a:t>
            </a:r>
            <a:r>
              <a:rPr lang="en-US" sz="2690">
                <a:solidFill>
                  <a:srgbClr val="0C499F"/>
                </a:solidFill>
                <a:latin typeface="Clear Sans Bold"/>
              </a:rPr>
              <a:t>Formação</a:t>
            </a:r>
            <a:r>
              <a:rPr lang="en-US" sz="2690">
                <a:solidFill>
                  <a:srgbClr val="0C499F"/>
                </a:solidFill>
                <a:latin typeface="Clear Sans Thin"/>
              </a:rPr>
              <a:t> e disponibilização de professores para o AEE, de tradutores e interpretes de Libras, de guias intérpretes e de profissionais de apoio;</a:t>
            </a:r>
          </a:p>
          <a:p>
            <a:pPr algn="l">
              <a:lnSpc>
                <a:spcPts val="3766"/>
              </a:lnSpc>
            </a:pPr>
            <a:r>
              <a:rPr lang="en-US" sz="2690">
                <a:solidFill>
                  <a:srgbClr val="0C499F"/>
                </a:solidFill>
                <a:latin typeface="Clear Sans Thin"/>
              </a:rPr>
              <a:t>XIV- </a:t>
            </a:r>
            <a:r>
              <a:rPr lang="en-US" sz="2690">
                <a:solidFill>
                  <a:srgbClr val="0C499F"/>
                </a:solidFill>
                <a:latin typeface="Clear Sans Bold"/>
              </a:rPr>
              <a:t>Inclusão em conteúdo curriculares, em cursos de nível superior e de educação profissional técnica</a:t>
            </a:r>
            <a:r>
              <a:rPr lang="en-US" sz="2690">
                <a:solidFill>
                  <a:srgbClr val="0C499F"/>
                </a:solidFill>
                <a:latin typeface="Clear Sans Thin"/>
              </a:rPr>
              <a:t> e tecnológica, de temas relacionados a pessoa com deficiência nos respectivos campos de conhecimento.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16312" y="552888"/>
            <a:ext cx="8215935" cy="865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08"/>
              </a:lnSpc>
            </a:pPr>
            <a:r>
              <a:rPr lang="en-US" sz="4934" spc="286">
                <a:solidFill>
                  <a:srgbClr val="0C499F"/>
                </a:solidFill>
                <a:latin typeface="Anonymous Pro Bold"/>
              </a:rPr>
              <a:t>FORMAÇÃO E INCLUSÃO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27816" y="-17418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76750" y="2723930"/>
            <a:ext cx="13131158" cy="7104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34"/>
              </a:lnSpc>
            </a:pPr>
          </a:p>
          <a:p>
            <a:pPr marL="755647" indent="-377824" lvl="1">
              <a:lnSpc>
                <a:spcPts val="5634"/>
              </a:lnSpc>
              <a:buFont typeface="Arial"/>
              <a:buChar char="•"/>
            </a:pPr>
            <a:r>
              <a:rPr lang="en-US" sz="3499">
                <a:solidFill>
                  <a:srgbClr val="0C499F"/>
                </a:solidFill>
                <a:latin typeface="Clear Sans Thin"/>
              </a:rPr>
              <a:t> Lei de Incl</a:t>
            </a:r>
            <a:r>
              <a:rPr lang="en-US" sz="3499">
                <a:solidFill>
                  <a:srgbClr val="0C499F"/>
                </a:solidFill>
                <a:latin typeface="Clear Sans Thin"/>
              </a:rPr>
              <a:t>usão da Pessoa com Deficiência, comumente denominado Estatuto da Pessoa com Deficiência</a:t>
            </a:r>
          </a:p>
          <a:p>
            <a:pPr marL="755647" indent="-377824" lvl="1">
              <a:lnSpc>
                <a:spcPts val="5634"/>
              </a:lnSpc>
              <a:buFont typeface="Arial"/>
              <a:buChar char="•"/>
            </a:pPr>
            <a:r>
              <a:rPr lang="en-US" sz="3499">
                <a:solidFill>
                  <a:srgbClr val="0C499F"/>
                </a:solidFill>
                <a:latin typeface="Clear Sans Thin"/>
              </a:rPr>
              <a:t>“Art. 28. Incumbe ao poder público assegurar, criar, desenvolver, implementar, incentivar, acompanhar e avaliar: (…) </a:t>
            </a:r>
          </a:p>
          <a:p>
            <a:pPr algn="l" marL="755647" indent="-377824" lvl="1">
              <a:lnSpc>
                <a:spcPts val="5634"/>
              </a:lnSpc>
              <a:buFont typeface="Arial"/>
              <a:buChar char="•"/>
            </a:pPr>
            <a:r>
              <a:rPr lang="en-US" sz="3499">
                <a:solidFill>
                  <a:srgbClr val="0C499F"/>
                </a:solidFill>
                <a:latin typeface="Clear Sans Thin"/>
              </a:rPr>
              <a:t>XI - </a:t>
            </a:r>
            <a:r>
              <a:rPr lang="en-US" sz="3499">
                <a:solidFill>
                  <a:srgbClr val="0C499F"/>
                </a:solidFill>
                <a:latin typeface="Clear Sans Bold"/>
              </a:rPr>
              <a:t>formação e disponibilização de professores para o atendimento educacional especializado</a:t>
            </a:r>
            <a:r>
              <a:rPr lang="en-US" sz="3499">
                <a:solidFill>
                  <a:srgbClr val="0C499F"/>
                </a:solidFill>
                <a:latin typeface="Clear Sans Thin"/>
              </a:rPr>
              <a:t>, de tradutores e intérpretes da Libras, de guias intérpretes e de profissionais de apoio;” (original sem destaques)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019175"/>
            <a:ext cx="14908630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 spc="191">
                <a:solidFill>
                  <a:srgbClr val="0C499F"/>
                </a:solidFill>
                <a:latin typeface="Anonymous Pro Bold"/>
              </a:rPr>
              <a:t>LEI Nº. 13.146, DE 6 DE JULHO DE 2015</a:t>
            </a:r>
          </a:p>
          <a:p>
            <a:pPr marL="0" indent="0" lvl="0">
              <a:lnSpc>
                <a:spcPts val="3960"/>
              </a:lnSpc>
              <a:spcBef>
                <a:spcPct val="0"/>
              </a:spcBef>
            </a:pPr>
            <a:r>
              <a:rPr lang="en-US" sz="3300" spc="191">
                <a:solidFill>
                  <a:srgbClr val="0C499F"/>
                </a:solidFill>
                <a:latin typeface="Anonymous Pro Bold"/>
              </a:rPr>
              <a:t>Lei Brasileira de Inclusão da Pessoa com Deficiência, comumente denominado Estatuto da Pessoa com Deficiência.</a:t>
            </a:r>
          </a:p>
        </p:txBody>
      </p:sp>
      <p:sp>
        <p:nvSpPr>
          <p:cNvPr name="Freeform 5" id="5"/>
          <p:cNvSpPr/>
          <p:nvPr/>
        </p:nvSpPr>
        <p:spPr>
          <a:xfrm flipH="true" flipV="true" rot="0">
            <a:off x="-1083434" y="6953994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416018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0184" y="0"/>
                </a:lnTo>
                <a:lnTo>
                  <a:pt x="4160184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01900" y="72390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9521" y="504825"/>
            <a:ext cx="14706683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400"/>
              </a:lnSpc>
              <a:spcBef>
                <a:spcPct val="0"/>
              </a:spcBef>
            </a:pPr>
            <a:r>
              <a:rPr lang="en-US" sz="4500" spc="261">
                <a:solidFill>
                  <a:srgbClr val="0C499F"/>
                </a:solidFill>
                <a:latin typeface="Anonymous Pro Bold"/>
              </a:rPr>
              <a:t>RESOLUÇÃO CNE/CEB Nº 02/01,QUE INSTITUIU AS DIRETRIZES NACIONAIS PARA A EDUCAÇÃO ESPECIAL NA EDUCAÇÃO BÁSICA.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82984" y="3262325"/>
            <a:ext cx="13101619" cy="5582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5542" indent="-322771" lvl="1">
              <a:lnSpc>
                <a:spcPts val="4485"/>
              </a:lnSpc>
              <a:buFont typeface="Arial"/>
              <a:buChar char="•"/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“Art. 6º - Para a identificação das necessidades educacionais especiais dos alunos e a tomada de decisões quanto ao atendimento necessário, a escola deve realizar, com assessoramento técnico, avaliação do aluno no processo de ensino e aprendizagem,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contando, para tal,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com: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Bold"/>
              </a:rPr>
              <a:t>I - a experiência de seu corpo docente, seus diretores, coordenadores, orientadores e supervisores educacionais; 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Bold"/>
              </a:rPr>
              <a:t>II - o setor responsável pela educação especial do respectivo sistema; 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Bold"/>
              </a:rPr>
              <a:t>III - a colaboração da família e a cooperação dos serviços de Saúde, Assistência Social, Trabalho, Justiça e Esporte, bem como do Ministério Público, quando necessário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-4972522" y="3239142"/>
            <a:ext cx="12038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027587" y="9258300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6546540" y="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30268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9521" y="504825"/>
            <a:ext cx="14706683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400"/>
              </a:lnSpc>
              <a:spcBef>
                <a:spcPct val="0"/>
              </a:spcBef>
            </a:pPr>
            <a:r>
              <a:rPr lang="en-US" sz="4500" spc="261">
                <a:solidFill>
                  <a:srgbClr val="466A9F"/>
                </a:solidFill>
                <a:latin typeface="Anonymous Pro Bold"/>
              </a:rPr>
              <a:t>Resolução CNE/CEB nº. 4/09, que instituiu as Diretrizes Operacionais para o Atendimento Educacional Especializado na educação Básica, modalidade Educação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59521" y="4001248"/>
            <a:ext cx="15399779" cy="4136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34"/>
              </a:lnSpc>
            </a:pPr>
            <a:r>
              <a:rPr lang="en-US" sz="3689">
                <a:solidFill>
                  <a:srgbClr val="0C499F"/>
                </a:solidFill>
                <a:latin typeface="Clear Sans Bold"/>
              </a:rPr>
              <a:t>Art. 9º </a:t>
            </a:r>
            <a:r>
              <a:rPr lang="en-US" sz="3689" u="sng">
                <a:solidFill>
                  <a:srgbClr val="0C499F"/>
                </a:solidFill>
                <a:latin typeface="Clear Sans Bold"/>
              </a:rPr>
              <a:t>A elaboração e a execução do plano de AEE são de competência dos professores</a:t>
            </a:r>
            <a:r>
              <a:rPr lang="en-US" sz="3689">
                <a:solidFill>
                  <a:srgbClr val="0C499F"/>
                </a:solidFill>
                <a:latin typeface="Clear Sans Bold"/>
              </a:rPr>
              <a:t> </a:t>
            </a:r>
            <a:r>
              <a:rPr lang="en-US" sz="3689">
                <a:solidFill>
                  <a:srgbClr val="0C499F"/>
                </a:solidFill>
                <a:latin typeface="Clear Sans"/>
              </a:rPr>
              <a:t>que atuam na sala de recursos multifuncionais ou centros de AEE, em articulação com os demais professores do ensino regular</a:t>
            </a:r>
            <a:r>
              <a:rPr lang="en-US" sz="3689">
                <a:solidFill>
                  <a:srgbClr val="0C499F"/>
                </a:solidFill>
                <a:latin typeface="Clear Sans Bold"/>
              </a:rPr>
              <a:t>, </a:t>
            </a:r>
            <a:r>
              <a:rPr lang="en-US" sz="3689" u="sng">
                <a:solidFill>
                  <a:srgbClr val="0C499F"/>
                </a:solidFill>
                <a:latin typeface="Clear Sans Bold"/>
              </a:rPr>
              <a:t>com a participação das famílias e em interface com os demais serviços setoriais da saúde, da assistência social, entre outros necessários ao atendimento.</a:t>
            </a:r>
            <a:r>
              <a:rPr lang="en-US" sz="3689">
                <a:solidFill>
                  <a:srgbClr val="0C499F"/>
                </a:solidFill>
                <a:latin typeface="Clear Sans Bold"/>
              </a:rPr>
              <a:t> 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-4972522" y="3239142"/>
            <a:ext cx="12038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027587" y="9258300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16375" y="8657106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07160" y="304419"/>
            <a:ext cx="15509215" cy="8391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Bold"/>
              </a:rPr>
              <a:t>Art. 10. O projeto pedagógico da escola de ensino regular deve institucionalizar a oferta do AEE prevendo na sua organização: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I –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sala de recursos multifuncionais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: espaço físico, mobiliário, materiais didáticos, recursos pedagógicos e de acessibilidade e equipamentos específicos; 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II –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matrícula no AEE de alunos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matriculados no ensino regular da própria escola ou de outra escola;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III –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cronograma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de atendimento aos alunos;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IV –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plano do AEE: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identificação das necessidades educacionais específicas dos alunos, definição dos recursos necessários e das atividades a serem desenvolvidas;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V –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professores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para o exercício da docência do AEE;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VI –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outros profissionais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da educação: tradutor e intérprete de Língua Brasileira de Sinais, guia-intérprete e outros que atuem no apoio, principalmente às atividades de alimentação, higiene e locomoção;</a:t>
            </a:r>
          </a:p>
          <a:p>
            <a:pPr algn="just">
              <a:lnSpc>
                <a:spcPts val="4485"/>
              </a:lnSpc>
            </a:pPr>
            <a:r>
              <a:rPr lang="en-US" sz="2990">
                <a:solidFill>
                  <a:srgbClr val="0C499F"/>
                </a:solidFill>
                <a:latin typeface="Clear Sans Thin"/>
              </a:rPr>
              <a:t>VII – </a:t>
            </a:r>
            <a:r>
              <a:rPr lang="en-US" sz="2990">
                <a:solidFill>
                  <a:srgbClr val="0C499F"/>
                </a:solidFill>
                <a:latin typeface="Clear Sans Bold"/>
              </a:rPr>
              <a:t>redes de apoio</a:t>
            </a:r>
            <a:r>
              <a:rPr lang="en-US" sz="2990">
                <a:solidFill>
                  <a:srgbClr val="0C499F"/>
                </a:solidFill>
                <a:latin typeface="Clear Sans Thin"/>
              </a:rPr>
              <a:t> no âmbito da atuação profissional, da formação, do desenvolvimento da pesquisa, do acesso a recursos, serviços e equipamentos, entre outros que maximizem o AEE. </a:t>
            </a:r>
          </a:p>
        </p:txBody>
      </p:sp>
      <p:sp>
        <p:nvSpPr>
          <p:cNvPr name="AutoShape 4" id="4"/>
          <p:cNvSpPr/>
          <p:nvPr/>
        </p:nvSpPr>
        <p:spPr>
          <a:xfrm rot="5400000">
            <a:off x="-4972522" y="3239142"/>
            <a:ext cx="12038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027587" y="9258300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16375" y="8657106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89392" y="2453754"/>
            <a:ext cx="15509215" cy="5472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47"/>
              </a:lnSpc>
            </a:pPr>
            <a:r>
              <a:rPr lang="en-US" sz="3489">
                <a:solidFill>
                  <a:srgbClr val="0C499F"/>
                </a:solidFill>
                <a:latin typeface="Clear Sans Bold"/>
              </a:rPr>
              <a:t>Parágrafo único.</a:t>
            </a:r>
            <a:r>
              <a:rPr lang="en-US" sz="3489">
                <a:solidFill>
                  <a:srgbClr val="0C499F"/>
                </a:solidFill>
                <a:latin typeface="Clear Sans Thin"/>
              </a:rPr>
              <a:t> Os profissionais referidos no inciso VI atuam com os alunos público alvo da Educação Especial em todas as atividades escolares nas quais se fizerem necessários.</a:t>
            </a:r>
          </a:p>
          <a:p>
            <a:pPr algn="just">
              <a:lnSpc>
                <a:spcPts val="6247"/>
              </a:lnSpc>
            </a:pPr>
          </a:p>
          <a:p>
            <a:pPr algn="just">
              <a:lnSpc>
                <a:spcPts val="6247"/>
              </a:lnSpc>
            </a:pPr>
            <a:r>
              <a:rPr lang="en-US" sz="3489">
                <a:solidFill>
                  <a:srgbClr val="0C499F"/>
                </a:solidFill>
                <a:latin typeface="Clear Sans Thin"/>
              </a:rPr>
              <a:t>Art. 12. </a:t>
            </a:r>
            <a:r>
              <a:rPr lang="en-US" sz="3489">
                <a:solidFill>
                  <a:srgbClr val="0C499F"/>
                </a:solidFill>
                <a:latin typeface="Clear Sans Bold"/>
              </a:rPr>
              <a:t>Para atuação no AEE, o professor deve ter formação inicial que o habilite para o exercício da docência e formação específica para a Educação Especial</a:t>
            </a:r>
          </a:p>
        </p:txBody>
      </p:sp>
      <p:sp>
        <p:nvSpPr>
          <p:cNvPr name="AutoShape 4" id="4"/>
          <p:cNvSpPr/>
          <p:nvPr/>
        </p:nvSpPr>
        <p:spPr>
          <a:xfrm rot="5400000">
            <a:off x="-4972522" y="3239142"/>
            <a:ext cx="12038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027587" y="9258300"/>
            <a:ext cx="213137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6546540" y="8545540"/>
            <a:ext cx="1741460" cy="1741460"/>
          </a:xfrm>
          <a:custGeom>
            <a:avLst/>
            <a:gdLst/>
            <a:ahLst/>
            <a:cxnLst/>
            <a:rect r="r" b="b" t="t" l="l"/>
            <a:pathLst>
              <a:path h="1741460" w="1741460">
                <a:moveTo>
                  <a:pt x="0" y="0"/>
                </a:moveTo>
                <a:lnTo>
                  <a:pt x="1741460" y="0"/>
                </a:lnTo>
                <a:lnTo>
                  <a:pt x="1741460" y="1741460"/>
                </a:lnTo>
                <a:lnTo>
                  <a:pt x="0" y="1741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DAGCgOeO8GI</dc:identifier>
  <dcterms:modified xsi:type="dcterms:W3CDTF">2011-08-01T06:04:30Z</dcterms:modified>
  <cp:revision>1</cp:revision>
  <dc:title>ABRADE- EDUCAÇÃO ESPECIAL 19.04.2024.pptx</dc:title>
</cp:coreProperties>
</file>