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1" r:id="rId4"/>
  </p:sldMasterIdLst>
  <p:notesMasterIdLst>
    <p:notesMasterId r:id="rId15"/>
  </p:notesMasterIdLst>
  <p:handoutMasterIdLst>
    <p:handoutMasterId r:id="rId16"/>
  </p:handoutMasterIdLst>
  <p:sldIdLst>
    <p:sldId id="257" r:id="rId5"/>
    <p:sldId id="317" r:id="rId6"/>
    <p:sldId id="389" r:id="rId7"/>
    <p:sldId id="395" r:id="rId8"/>
    <p:sldId id="402" r:id="rId9"/>
    <p:sldId id="403" r:id="rId10"/>
    <p:sldId id="397" r:id="rId11"/>
    <p:sldId id="398" r:id="rId12"/>
    <p:sldId id="399" r:id="rId13"/>
    <p:sldId id="3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3528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36EAD1-3CC3-43D2-A095-2B871EEFC0A5}" type="datetime1">
              <a:rPr lang="pt-BR" smtClean="0"/>
              <a:t>18/04/2024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6A5B4A-1303-40BD-8C6E-6C4CD59EDB5D}" type="datetime1">
              <a:rPr lang="pt-BR" smtClean="0"/>
              <a:t>18/04/2024</a:t>
            </a:fld>
            <a:endParaRPr lang="pt-BR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t-BR" smtClean="0"/>
              <a:t>1</a:t>
            </a:fld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6C9253-D535-4381-869E-FE197FA2CA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E9B6662-4FE0-4040-A339-70366E878DFA}" type="datetime1">
              <a:rPr lang="pt-BR" smtClean="0"/>
              <a:t>18/04/2024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t-BR" smtClean="0"/>
              <a:t>2</a:t>
            </a:fld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237D36-3CEE-43DB-9FA5-4E0A1E3EC8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E4FE5C0-A050-4653-8B8D-F2F9C2A03A2D}" type="datetime1">
              <a:rPr lang="pt-BR" smtClean="0"/>
              <a:t>18/04/2024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4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7CCE34D-CFF1-4FFE-815B-D050E7ED2DFD}" type="slidenum">
              <a:rPr lang="pt-BR" smtClean="0"/>
              <a:t>3</a:t>
            </a:fld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18FFAAD-FD10-4E86-8CE2-947D33BD5F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36C09F6-183E-405A-9426-D193D11705CE}" type="datetime1">
              <a:rPr lang="pt-BR" smtClean="0"/>
              <a:t>18/04/2024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45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84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50090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17568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215278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36479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4267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82403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94288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86849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t-BR" sz="4800"/>
              <a:t>3DFloat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8149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Quebra de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t-BR">
                <a:solidFill>
                  <a:schemeClr val="tx1">
                    <a:alpha val="60000"/>
                  </a:schemeClr>
                </a:solidFill>
              </a:rPr>
              <a:t>Clique para editar o estilo do subtítulo Mestre</a:t>
            </a:r>
            <a:endParaRPr lang="pt-BR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2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06798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pt-BR" sz="1600"/>
              <a:t>Clique para adicionar o texto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2" name="Espaço Reservado para Imagem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458521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t-BR">
                <a:solidFill>
                  <a:schemeClr val="tx1">
                    <a:alpha val="60000"/>
                  </a:schemeClr>
                </a:solidFill>
              </a:rPr>
              <a:t>Clique para editar o estilo do subtítulo Mestre</a:t>
            </a:r>
            <a:endParaRPr lang="pt-BR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Espaço Reservado para Imagem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2" name="Espaço Reservado para Imagem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71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9" name="Espaço Reservado para Imagem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Imagem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ebra de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pt-BR">
                <a:solidFill>
                  <a:schemeClr val="tx1">
                    <a:alpha val="60000"/>
                  </a:schemeClr>
                </a:solidFill>
              </a:rPr>
              <a:t>Clique para editar o estilo do subtítulo Mestre</a:t>
            </a:r>
            <a:endParaRPr lang="pt-BR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orma Livre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10" name="Forma Livre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11" name="Forma Livre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sp>
        <p:nvSpPr>
          <p:cNvPr id="17" name="Espaço Reservado para Conteúdo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t-B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sp>
        <p:nvSpPr>
          <p:cNvPr id="40" name="Título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pt-BR"/>
              <a:t>Equipe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56" name="Espaço Reservado para Imagem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57" name="Espaço Reservado para Imagem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58" name="Espaço Reservado para Imagem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59" name="Espaço Reservado para Imagem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63" name="Espaço Reservado para Texto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61" name="Espaço Reservado para Texto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65" name="Espaço Reservado para Texto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64" name="Espaço Reservado para Texto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67" name="Espaço Reservado para Texto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66" name="Espaço Reservado para Texto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69" name="Espaço Reservado para Texto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t-BR"/>
              <a:t>Nome</a:t>
            </a:r>
          </a:p>
        </p:txBody>
      </p:sp>
      <p:sp>
        <p:nvSpPr>
          <p:cNvPr id="68" name="Espaço Reservado para Texto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t-BR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luna do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t-BR" dirty="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t-BR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pt-BR"/>
              <a:t>Clique para editar o título Mestre</a:t>
            </a: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7" name="Espaço Reservado para Conteúdo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22" name="Espaço Reservado para Texto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t-BR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t-BR"/>
              <a:t>Clique para editar os estilos de texto Mestres</a:t>
            </a:r>
          </a:p>
        </p:txBody>
      </p:sp>
      <p:sp>
        <p:nvSpPr>
          <p:cNvPr id="23" name="Espaço Reservado para Conteúdo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t-BR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t-BR"/>
              <a:t>Clique para EDITAR</a:t>
            </a:r>
          </a:p>
        </p:txBody>
      </p:sp>
      <p:sp>
        <p:nvSpPr>
          <p:cNvPr id="21" name="Espaço Reservado para Conteúdo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t-BR"/>
              <a:t>Clique para editar o título Mestre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27501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19133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55953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37858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42297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87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29696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r>
              <a:rPr lang="pt-BR"/>
              <a:t>Terça-feira, 2 de fevereiro, 20XX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r>
              <a:rPr lang="pt-BR"/>
              <a:t>Amostra de Texto de Rodapé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776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733" r:id="rId22"/>
    <p:sldLayoutId id="2147483734" r:id="rId23"/>
    <p:sldLayoutId id="2147483696" r:id="rId24"/>
    <p:sldLayoutId id="2147483707" r:id="rId25"/>
    <p:sldLayoutId id="2147483697" r:id="rId26"/>
    <p:sldLayoutId id="2147483731" r:id="rId2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sejunta.com.br/educacao/o-papel-do-gestor-escolar-na-educacao-cinco-ponto-zero" TargetMode="External"/><Relationship Id="rId7" Type="http://schemas.openxmlformats.org/officeDocument/2006/relationships/image" Target="../media/image17.jpeg"/><Relationship Id="rId2" Type="http://schemas.openxmlformats.org/officeDocument/2006/relationships/hyperlink" Target="https://www.sydle.com/br/blog/educacao-5-0-61e71a99edf3b9259714e25a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revistaeducacao.com.br/2018/11/27/paises-educacao-excelencia/" TargetMode="External"/><Relationship Id="rId5" Type="http://schemas.openxmlformats.org/officeDocument/2006/relationships/hyperlink" Target="https://www.nucleodoconhecimento.com.br/educacao/avanco-para-educacao" TargetMode="External"/><Relationship Id="rId10" Type="http://schemas.openxmlformats.org/officeDocument/2006/relationships/image" Target="../media/image20.svg"/><Relationship Id="rId4" Type="http://schemas.openxmlformats.org/officeDocument/2006/relationships/hyperlink" Target="https://blog.khanacademy.org/pt-br/educacao-5-0/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4047" y="1044102"/>
            <a:ext cx="3940388" cy="2384898"/>
          </a:xfrm>
        </p:spPr>
        <p:txBody>
          <a:bodyPr rtlCol="0" anchor="ctr" anchorCtr="0">
            <a:normAutofit/>
          </a:bodyPr>
          <a:lstStyle/>
          <a:p>
            <a:pPr algn="ctr"/>
            <a:r>
              <a:rPr lang="pt-BR" sz="4000" dirty="0"/>
              <a:t>Seminário Anual da ABRADE </a:t>
            </a:r>
            <a:endParaRPr lang="pt-BR" sz="4000" b="1" dirty="0"/>
          </a:p>
        </p:txBody>
      </p:sp>
      <p:pic>
        <p:nvPicPr>
          <p:cNvPr id="14" name="Espaço Reservado para Imagem 13" descr="Plano de fundo digital de pontos de dados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solidFill>
            <a:srgbClr val="0070C0"/>
          </a:solidFill>
          <a:ln>
            <a:solidFill>
              <a:srgbClr val="00B050"/>
            </a:solidFill>
          </a:ln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9306" y="4738377"/>
            <a:ext cx="3565524" cy="943339"/>
          </a:xfrm>
        </p:spPr>
        <p:txBody>
          <a:bodyPr rtlCol="0">
            <a:normAutofit fontScale="25000" lnSpcReduction="20000"/>
          </a:bodyPr>
          <a:lstStyle/>
          <a:p>
            <a:pPr algn="ctr" rtl="0"/>
            <a:r>
              <a:rPr lang="pt-BR" sz="6400" dirty="0"/>
              <a:t>	Márcia Vainer</a:t>
            </a:r>
          </a:p>
          <a:p>
            <a:pPr algn="ctr" rtl="0"/>
            <a:r>
              <a:rPr lang="pt-BR" sz="6400" dirty="0"/>
              <a:t>Vice-presidente Nacional da </a:t>
            </a:r>
            <a:r>
              <a:rPr lang="pt-BR" sz="6400" dirty="0" err="1"/>
              <a:t>Abrade</a:t>
            </a:r>
            <a:r>
              <a:rPr lang="pt-BR" sz="6400" dirty="0"/>
              <a:t> </a:t>
            </a:r>
          </a:p>
          <a:p>
            <a:pPr algn="just" rtl="0"/>
            <a:endParaRPr lang="pt-BR" sz="6400" dirty="0"/>
          </a:p>
          <a:p>
            <a:pPr marL="0" indent="0" algn="just" rtl="0"/>
            <a:r>
              <a:rPr lang="pt-BR" sz="6400" dirty="0"/>
              <a:t>Abril de 2024</a:t>
            </a:r>
          </a:p>
          <a:p>
            <a:pPr marL="0" indent="0" algn="just" rtl="0"/>
            <a:endParaRPr lang="pt-BR" dirty="0"/>
          </a:p>
          <a:p>
            <a:pPr algn="just" rtl="0"/>
            <a:endParaRPr lang="pt-BR" dirty="0"/>
          </a:p>
        </p:txBody>
      </p:sp>
      <p:pic>
        <p:nvPicPr>
          <p:cNvPr id="4" name="Imagem 3" descr="Estrutura molecular e tabela periódica em uma mesa">
            <a:extLst>
              <a:ext uri="{FF2B5EF4-FFF2-40B4-BE49-F238E27FC236}">
                <a16:creationId xmlns:a16="http://schemas.microsoft.com/office/drawing/2014/main" id="{BB63F0A3-67DF-7AD8-00C2-9B77B6DA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403238" y="1754846"/>
            <a:ext cx="5023688" cy="3348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EE3850C9-30A7-0135-8950-6E5371B7170A}"/>
              </a:ext>
            </a:extLst>
          </p:cNvPr>
          <p:cNvSpPr txBox="1">
            <a:spLocks/>
          </p:cNvSpPr>
          <p:nvPr/>
        </p:nvSpPr>
        <p:spPr>
          <a:xfrm>
            <a:off x="7854047" y="3344889"/>
            <a:ext cx="3565524" cy="9433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pt-BR" dirty="0"/>
              <a:t>	A inclusão na Sociedade 5.0 e a Educação como meio.</a:t>
            </a:r>
          </a:p>
          <a:p>
            <a:pPr marL="0" indent="0" algn="just"/>
            <a:endParaRPr lang="pt-BR" dirty="0"/>
          </a:p>
          <a:p>
            <a:pPr marL="0" indent="0"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909" y="119921"/>
            <a:ext cx="5437187" cy="6090377"/>
          </a:xfrm>
        </p:spPr>
        <p:txBody>
          <a:bodyPr rtlCol="0" anchor="t"/>
          <a:lstStyle/>
          <a:p>
            <a:pPr algn="just" rtl="0">
              <a:lnSpc>
                <a:spcPct val="100000"/>
              </a:lnSpc>
            </a:pPr>
            <a:r>
              <a:rPr lang="pt-BR" sz="3200" dirty="0"/>
              <a:t>Referências</a:t>
            </a:r>
            <a:br>
              <a:rPr lang="pt-BR" dirty="0"/>
            </a:br>
            <a:r>
              <a:rPr lang="pt-BR" sz="1400" b="1" dirty="0"/>
              <a:t>RODRIGUES</a:t>
            </a:r>
            <a:r>
              <a:rPr lang="pt-BR" sz="1400" dirty="0"/>
              <a:t>, Paulo Henrique e. Sociedade 5.0: o Professor e a construção de uma nova sociedade centrada no humano. Paulo H. Rodrigues e Norberto Aranha. XV SIMPÓSIO . Programas de Mestrado Profissional. Centro Paula Souza. São Paulo, 2020</a:t>
            </a:r>
            <a:br>
              <a:rPr lang="pt-BR" sz="1400" dirty="0"/>
            </a:br>
            <a:br>
              <a:rPr lang="pt-BR" sz="1400" dirty="0"/>
            </a:br>
            <a:r>
              <a:rPr lang="pt-BR" sz="1400" b="1" dirty="0"/>
              <a:t>SCHWAB</a:t>
            </a:r>
            <a:r>
              <a:rPr lang="pt-BR" sz="1400" dirty="0"/>
              <a:t>, Klaus. A Quarta Revolução Industrial. 1. Ed. São Paulo: </a:t>
            </a:r>
            <a:r>
              <a:rPr lang="pt-BR" sz="1400" dirty="0" err="1"/>
              <a:t>Edipro</a:t>
            </a:r>
            <a:r>
              <a:rPr lang="pt-BR" sz="1400" dirty="0"/>
              <a:t>, 2016. </a:t>
            </a:r>
            <a:br>
              <a:rPr lang="pt-BR" sz="1400" dirty="0"/>
            </a:br>
            <a:br>
              <a:rPr lang="pt-BR" sz="1400" dirty="0"/>
            </a:br>
            <a:r>
              <a:rPr lang="pt-BR" sz="1400" b="1" dirty="0"/>
              <a:t>SOCIETY 5.0. </a:t>
            </a:r>
            <a:r>
              <a:rPr lang="pt-BR" sz="1400" dirty="0"/>
              <a:t>Disponível em https://www8.cao.go.jp/</a:t>
            </a:r>
            <a:r>
              <a:rPr lang="pt-BR" sz="1400" dirty="0" err="1"/>
              <a:t>cstp</a:t>
            </a:r>
            <a:r>
              <a:rPr lang="pt-BR" sz="1400" dirty="0"/>
              <a:t>/</a:t>
            </a:r>
            <a:r>
              <a:rPr lang="pt-BR" sz="1400" dirty="0" err="1"/>
              <a:t>english</a:t>
            </a:r>
            <a:r>
              <a:rPr lang="pt-BR" sz="1400" dirty="0"/>
              <a:t>/society5_0/index.html. Acesso em 27.ago.2020.</a:t>
            </a:r>
            <a:br>
              <a:rPr lang="pt-BR" sz="1400" dirty="0"/>
            </a:br>
            <a:r>
              <a:rPr lang="pt-BR" sz="1400" dirty="0"/>
              <a:t>Disponível em </a:t>
            </a:r>
            <a:r>
              <a:rPr lang="pt-BR" sz="1400" dirty="0">
                <a:hlinkClick r:id="rId2"/>
              </a:rPr>
              <a:t>https://www.sydle.com/br/blog/educacao-5-0-61e71a99edf3b9259714e25a</a:t>
            </a:r>
            <a:r>
              <a:rPr lang="pt-BR" sz="1400" dirty="0"/>
              <a:t>  Acesso em 17/04/2024</a:t>
            </a:r>
            <a:br>
              <a:rPr lang="pt-BR" sz="1400" dirty="0"/>
            </a:br>
            <a:r>
              <a:rPr lang="pt-BR" sz="1400" dirty="0"/>
              <a:t>Disponível em  </a:t>
            </a:r>
            <a:r>
              <a:rPr lang="pt-BR" sz="1400" dirty="0">
                <a:hlinkClick r:id="rId3"/>
              </a:rPr>
              <a:t>https://sejunta.com.br/educacao/o-papel-do-gestor-escolar-na-educacao-cinco-ponto-zero</a:t>
            </a:r>
            <a:r>
              <a:rPr lang="pt-BR" sz="1400" dirty="0"/>
              <a:t>  Acesso 17/04/2024</a:t>
            </a:r>
            <a:br>
              <a:rPr lang="pt-BR" sz="1400" dirty="0"/>
            </a:br>
            <a:r>
              <a:rPr lang="pt-BR" sz="1400" dirty="0"/>
              <a:t>Disponível em  </a:t>
            </a:r>
            <a:r>
              <a:rPr lang="pt-BR" sz="1400" dirty="0">
                <a:hlinkClick r:id="rId4"/>
              </a:rPr>
              <a:t>https://blog.khanacademy.org/pt-br/educacao-5-0/</a:t>
            </a:r>
            <a:r>
              <a:rPr lang="pt-BR" sz="1400" dirty="0"/>
              <a:t>   Acesso em 18/04/2024</a:t>
            </a:r>
            <a:br>
              <a:rPr lang="pt-BR" sz="1400" dirty="0"/>
            </a:br>
            <a:r>
              <a:rPr lang="pt-BR" sz="1400" dirty="0"/>
              <a:t>Disponível em  </a:t>
            </a:r>
            <a:r>
              <a:rPr lang="pt-BR" sz="1400" dirty="0">
                <a:hlinkClick r:id="rId5"/>
              </a:rPr>
              <a:t>https://www.nucleodoconhecimento.com.br/educacao/avanco-para-educacao</a:t>
            </a:r>
            <a:r>
              <a:rPr lang="pt-BR" sz="1400" dirty="0"/>
              <a:t>   Acesso em 18/04/2024 </a:t>
            </a:r>
            <a:br>
              <a:rPr lang="pt-BR" sz="1400" dirty="0"/>
            </a:br>
            <a:r>
              <a:rPr lang="pt-BR" sz="1400" dirty="0"/>
              <a:t>Disponível em  </a:t>
            </a:r>
            <a:r>
              <a:rPr lang="pt-BR" sz="1400" dirty="0">
                <a:hlinkClick r:id="rId6"/>
              </a:rPr>
              <a:t>https://revistaeducacao.com.br/2018/11/27/paises-educacao-excelencia/</a:t>
            </a:r>
            <a:r>
              <a:rPr lang="pt-BR" sz="1400" dirty="0"/>
              <a:t>  Acesso em 18/04/2024 </a:t>
            </a:r>
            <a:br>
              <a:rPr lang="pt-BR" sz="1800" dirty="0"/>
            </a:br>
            <a:endParaRPr lang="pt-BR" sz="1800" dirty="0"/>
          </a:p>
        </p:txBody>
      </p:sp>
      <p:pic>
        <p:nvPicPr>
          <p:cNvPr id="27" name="Espaço Reservado para Imagem 26" descr="Plano de fundo digital de pontos de dados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/>
      </p:pic>
      <p:pic>
        <p:nvPicPr>
          <p:cNvPr id="33" name="Espaço Reservado para Imagem 32" descr="Plano de fundo digital de pontos de dados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8" cstate="screen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6556248" y="3429000"/>
            <a:ext cx="5084064" cy="2880360"/>
          </a:xfr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t-BR" smtClean="0"/>
              <a:pPr rtl="0"/>
              <a:t>10</a:t>
            </a:fld>
            <a:endParaRPr lang="pt-BR"/>
          </a:p>
        </p:txBody>
      </p:sp>
      <p:pic>
        <p:nvPicPr>
          <p:cNvPr id="2" name="Graphic 9" descr="Livros">
            <a:extLst>
              <a:ext uri="{FF2B5EF4-FFF2-40B4-BE49-F238E27FC236}">
                <a16:creationId xmlns:a16="http://schemas.microsoft.com/office/drawing/2014/main" id="{07E75C23-FB43-FF19-83C4-BA8549201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6720" y="3453411"/>
            <a:ext cx="4204019" cy="27568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t-BR" sz="5600" dirty="0">
                <a:solidFill>
                  <a:srgbClr val="EBEBEB"/>
                </a:solidFill>
              </a:rPr>
              <a:t>A inclusão na Sociedade 5.0. e a Educação como meio.</a:t>
            </a: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Imagem 7" descr="Plano de fundo digital de pontos de dados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9" r="14749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0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03" y="280419"/>
            <a:ext cx="7022371" cy="952034"/>
          </a:xfrm>
        </p:spPr>
        <p:txBody>
          <a:bodyPr rtlCol="0" anchor="ctr"/>
          <a:lstStyle/>
          <a:p>
            <a:pPr algn="ctr"/>
            <a:r>
              <a:rPr lang="pt-BR" sz="3200" dirty="0">
                <a:solidFill>
                  <a:srgbClr val="EBEBEB"/>
                </a:solidFill>
              </a:rPr>
              <a:t>A inclusão na Sociedade 5.0.</a:t>
            </a:r>
            <a:endParaRPr lang="pt-BR" sz="32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BEE664-9CC8-4555-A599-712EB8A3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232453"/>
            <a:ext cx="6569465" cy="4664764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400" dirty="0"/>
              <a:t>  </a:t>
            </a:r>
            <a:r>
              <a:rPr lang="pt-BR" sz="1800" dirty="0"/>
              <a:t> </a:t>
            </a:r>
            <a:r>
              <a:rPr lang="pt-B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que vem a ser Sociedade 5.0?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800" dirty="0">
                <a:ea typeface="Calibri" panose="020F0502020204030204" pitchFamily="34" charset="0"/>
                <a:cs typeface="Times New Roman" panose="02020603050405020304" pitchFamily="18" charset="0"/>
              </a:rPr>
              <a:t>É um modelo de organização social que se desenvolve centrada no ser humano tendo como objetivo o equilíbrio entre o avanço econômico e a resolução dos problemas sociais com o objetivo pautado em Qualidade de Vida, Inclusão e Sustentabilidade.</a:t>
            </a:r>
            <a:endParaRPr lang="pt-B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8" name="Espaço Reservado para Imagem 7" descr="Dados digitais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328" y="1029378"/>
            <a:ext cx="3448558" cy="3448558"/>
          </a:xfrm>
        </p:spPr>
      </p:pic>
      <p:pic>
        <p:nvPicPr>
          <p:cNvPr id="10" name="Espaço Reservado para Imagem 9" descr="Pontos de dado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3112" y="100565"/>
            <a:ext cx="2263776" cy="2263776"/>
          </a:xfrm>
        </p:spPr>
      </p:pic>
      <p:pic>
        <p:nvPicPr>
          <p:cNvPr id="12" name="Espaço Reservado para Imagem 11" descr="Plano de fundo de dados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092727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EBEBEB"/>
                </a:solidFill>
              </a:rPr>
              <a:t>Educação 4.0 e Educação 5.0 - diferença</a:t>
            </a: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11" name="Graphic 10" descr="Contorno de robô">
            <a:extLst>
              <a:ext uri="{FF2B5EF4-FFF2-40B4-BE49-F238E27FC236}">
                <a16:creationId xmlns:a16="http://schemas.microsoft.com/office/drawing/2014/main" id="{D707504F-1210-677F-CF4F-E9A976EC9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9871" y="1721993"/>
            <a:ext cx="3414010" cy="3414010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t-BR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4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858356-3BB8-4CC2-8BA9-083577472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721994"/>
            <a:ext cx="6188189" cy="450182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pt-BR" sz="1700" dirty="0">
              <a:solidFill>
                <a:srgbClr val="FFFFFF"/>
              </a:solidFill>
              <a:effectLst/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t-BR" sz="1700" dirty="0">
                <a:solidFill>
                  <a:srgbClr val="FFFFFF"/>
                </a:solidFill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Alemanha – Indústria 4.0 (Klaus Schwab) 4ª Revolução Industrial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t-BR" sz="1700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(</a:t>
            </a:r>
            <a:r>
              <a:rPr lang="pt-BR" sz="1700" b="1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1ª RI </a:t>
            </a:r>
            <a:r>
              <a:rPr lang="pt-BR" sz="1700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– (1760-1840) Artesanal para assalariado com uso de máquinas; </a:t>
            </a:r>
            <a:r>
              <a:rPr lang="pt-BR" sz="1700" b="1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2ª RI </a:t>
            </a:r>
            <a:r>
              <a:rPr lang="pt-BR" sz="1700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– (1850-1945) Desenvolvimento das Indústrias Química, Elétrica, Petróleo e Aço – Carros, navios e aviões; </a:t>
            </a:r>
            <a:r>
              <a:rPr lang="pt-BR" sz="1700" b="1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3ª RI </a:t>
            </a:r>
            <a:r>
              <a:rPr lang="pt-BR" sz="1700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– (1950-2010) Substituição gradual da mecânica analógica para digital, Guerra Fria estimulou avanços na Ciência – fontes de energia: nuclear, solar, eólica e outras, engenharia genética e biotecnologia; </a:t>
            </a:r>
            <a:r>
              <a:rPr lang="pt-BR" sz="1700" b="1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4ª RI</a:t>
            </a:r>
            <a:r>
              <a:rPr lang="pt-BR" sz="1700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 – (2010-2016) Confluência de todas as tecnologias para gerar conhecimento e produtividade)</a:t>
            </a:r>
            <a:endParaRPr lang="pt-BR" sz="1700" dirty="0">
              <a:solidFill>
                <a:srgbClr val="FFFFFF"/>
              </a:solidFill>
              <a:effectLst/>
              <a:latin typeface="+mn-lt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pt-BR" sz="1700" b="1" dirty="0">
                <a:solidFill>
                  <a:srgbClr val="FFFFFF"/>
                </a:solidFill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Educação 4.0 – O papel da tecnologia (IoT, IA, Machine learning, gamificação e outras) para promover mais rapidez, mais precisão e conhecimento ao ensino.</a:t>
            </a:r>
            <a:endParaRPr lang="pt-BR" sz="1700" b="1" dirty="0">
              <a:solidFill>
                <a:srgbClr val="FFFFFF"/>
              </a:solidFill>
              <a:effectLst/>
              <a:latin typeface="+mn-lt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767687"/>
          </a:xfrm>
        </p:spPr>
        <p:txBody>
          <a:bodyPr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/>
              <a:t>Educação 4.0 e Educação 5.0 - diferença</a:t>
            </a: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C879A5-7EC0-5C96-1062-553DDDE97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76" r="1426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t-BR"/>
              <a:pPr rtl="0">
                <a:spcAft>
                  <a:spcPts val="600"/>
                </a:spcAft>
              </a:pPr>
              <a:t>5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858356-3BB8-4CC2-8BA9-083577472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1220406"/>
            <a:ext cx="6626152" cy="502799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dirty="0"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5ª RI – </a:t>
            </a:r>
            <a:r>
              <a:rPr lang="pt-BR" dirty="0"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Visa unir os avanços da tecnologia com as habilidades, os conhecimentos e a criatividade das pessoas.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t-BR" b="1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Consiste na </a:t>
            </a:r>
            <a:r>
              <a:rPr lang="pt-BR" b="1" u="sng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humanização</a:t>
            </a:r>
            <a:r>
              <a:rPr lang="pt-BR" b="1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 do ambiente industrial e corporativo.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t-BR" b="1" dirty="0"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Educação 5.0 </a:t>
            </a:r>
            <a:r>
              <a:rPr lang="pt-BR" dirty="0"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– Ela não extingue o que propõe a educação 4.0, apenas complementa, estimulando uma educação mais humana, que desenvolva mais competências sociais e emocionais e busca promover o mínimo de impacto ambiental, com mais saúde e segurança.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t-BR" b="1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Além disso</a:t>
            </a:r>
            <a:r>
              <a:rPr lang="pt-BR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, ela propõe as </a:t>
            </a:r>
            <a:r>
              <a:rPr lang="pt-BR" b="1" i="1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real skills</a:t>
            </a:r>
            <a:r>
              <a:rPr lang="pt-BR" dirty="0">
                <a:effectLst/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, que tem por objetivo o de formar indivíduos para encontrar soluções a problemas sociais por meio da tecnologia e de aç</a:t>
            </a:r>
            <a:r>
              <a:rPr lang="pt-BR" dirty="0">
                <a:latin typeface="+mn-lt"/>
                <a:ea typeface="Microsoft YaHei Light" panose="020B0502040204020203" pitchFamily="34" charset="-122"/>
                <a:cs typeface="Times New Roman" panose="02020603050405020304" pitchFamily="18" charset="0"/>
              </a:rPr>
              <a:t>ões conscientes e responsáveis.</a:t>
            </a:r>
            <a:endParaRPr lang="pt-BR" b="1" dirty="0">
              <a:effectLst/>
              <a:latin typeface="+mn-lt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569947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EBEBEB"/>
                </a:solidFill>
              </a:rPr>
              <a:t>Educação 5.0 - inclusão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t-BR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6</a:t>
            </a:fld>
            <a:endParaRPr lang="pt-BR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0B54BDF-A90B-0E6E-A9F5-AE57F81A5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702" y="1199212"/>
            <a:ext cx="7540052" cy="5029521"/>
          </a:xfrm>
        </p:spPr>
      </p:pic>
    </p:spTree>
    <p:extLst>
      <p:ext uri="{BB962C8B-B14F-4D97-AF65-F5344CB8AC3E}">
        <p14:creationId xmlns:p14="http://schemas.microsoft.com/office/powerpoint/2010/main" val="19088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3051B-4EE9-42C3-9742-1E7435A3A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553" y="679572"/>
            <a:ext cx="8281987" cy="5897652"/>
          </a:xfrm>
        </p:spPr>
        <p:txBody>
          <a:bodyPr anchor="t"/>
          <a:lstStyle/>
          <a:p>
            <a:pPr defTabSz="0">
              <a:lnSpc>
                <a:spcPct val="150000"/>
              </a:lnSpc>
              <a:tabLst>
                <a:tab pos="0" algn="l"/>
                <a:tab pos="450000" algn="l"/>
              </a:tabLst>
            </a:pP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– Conhecimento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II – Cultura Digital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III – Inclusão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IV – Diversidade de saberes e vivências culturais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 – Autoconhecimento e autocuidado (saúde física e emocional)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 – Empatia e cooperação (respeitar e promover o respeito ao outro e aos direitos humanos)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VII – Responsabilidade e Cidadania (Agir pessoal e coletivamente com autonomia, responsabilidade, flexibilidade, resiliência e determinação, tomando decisões com base em princípios éticos, democráticos, inclusivos, sustentáveis e solidários e ainda mais capacidade para enfrentar desafios sociais.</a:t>
            </a: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800" b="1" i="0" dirty="0">
              <a:effectLst/>
              <a:latin typeface="+mn-lt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07FB67-1722-4BD5-A9BC-C7CA88F6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4"/>
          </a:solidFill>
        </p:spPr>
        <p:txBody>
          <a:bodyPr/>
          <a:lstStyle/>
          <a:p>
            <a:pPr rtl="0"/>
            <a:fld id="{DBA1B0FB-D917-4C8C-928F-313BD683BF39}" type="slidenum">
              <a:rPr lang="pt-BR" smtClean="0"/>
              <a:t>7</a:t>
            </a:fld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069B0AD-2A71-4550-88BD-D9CFB3B5C3D3}"/>
              </a:ext>
            </a:extLst>
          </p:cNvPr>
          <p:cNvSpPr/>
          <p:nvPr/>
        </p:nvSpPr>
        <p:spPr>
          <a:xfrm>
            <a:off x="365332" y="1850166"/>
            <a:ext cx="1171920" cy="380337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/>
              <a:t>PILARES DA EDUCAÇÃO 5.0</a:t>
            </a:r>
          </a:p>
        </p:txBody>
      </p:sp>
    </p:spTree>
    <p:extLst>
      <p:ext uri="{BB962C8B-B14F-4D97-AF65-F5344CB8AC3E}">
        <p14:creationId xmlns:p14="http://schemas.microsoft.com/office/powerpoint/2010/main" val="201569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84198-DBEB-4FC5-8D0D-589844FF1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450573"/>
            <a:ext cx="5437187" cy="5980207"/>
          </a:xfrm>
        </p:spPr>
        <p:txBody>
          <a:bodyPr anchor="t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Portanto, apreendemos que a EDUCAÇÃO sempre será o meio e o fim para proposições mais humanas, mais inclusivas, solidárias e mais democráticas.</a:t>
            </a:r>
            <a:b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Para consolidar tais práticas que sejam seguras, transparentes e éticas creio que políticas públicas de regulação seriam imprescindíveis.</a:t>
            </a:r>
            <a:b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r>
              <a:rPr lang="pt-BR" sz="2000" b="1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Exemplos de países que implantaram: Coréia do Sul, China, Finlândia e Estônia</a:t>
            </a:r>
            <a:b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tx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br>
              <a:rPr lang="pt-BR" sz="2000" dirty="0"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</a:br>
            <a:r>
              <a:rPr lang="pt-BR" sz="2000" dirty="0">
                <a:solidFill>
                  <a:srgbClr val="8EAADB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rgbClr val="8EAADB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800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5AEF0454-77C2-4C78-940F-28B33DC5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t-BR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5A46C803-5631-44B9-98E2-2383AB6E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Márcia Vainer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EB753CB-1678-4221-7168-CE18668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070C0"/>
          </a:solidFill>
        </p:spPr>
        <p:txBody>
          <a:bodyPr/>
          <a:lstStyle/>
          <a:p>
            <a:pPr rtl="0"/>
            <a:fld id="{DBA1B0FB-D917-4C8C-928F-313BD683BF39}" type="slidenum">
              <a:rPr lang="pt-BR" smtClean="0"/>
              <a:t>8</a:t>
            </a:fld>
            <a:endParaRPr lang="pt-BR" dirty="0"/>
          </a:p>
        </p:txBody>
      </p:sp>
      <p:sp>
        <p:nvSpPr>
          <p:cNvPr id="11" name="Nuvem 10">
            <a:extLst>
              <a:ext uri="{FF2B5EF4-FFF2-40B4-BE49-F238E27FC236}">
                <a16:creationId xmlns:a16="http://schemas.microsoft.com/office/drawing/2014/main" id="{892F98AC-CA45-4AEC-BF3C-4EDFE87DE7A2}"/>
              </a:ext>
            </a:extLst>
          </p:cNvPr>
          <p:cNvSpPr/>
          <p:nvPr/>
        </p:nvSpPr>
        <p:spPr>
          <a:xfrm>
            <a:off x="6745574" y="1134550"/>
            <a:ext cx="5247643" cy="5067466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t-BR" sz="2400" dirty="0"/>
              <a:t>Propósitos da Educação 5.0 e a Inclusão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754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ídeo 12">
            <a:extLst>
              <a:ext uri="{FF2B5EF4-FFF2-40B4-BE49-F238E27FC236}">
                <a16:creationId xmlns:a16="http://schemas.microsoft.com/office/drawing/2014/main" id="{38DCD3B6-4768-1A15-A41F-EF28F34D8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13142" y="-29980"/>
            <a:ext cx="12191980" cy="6857990"/>
          </a:xfrm>
          <a:prstGeom prst="rect">
            <a:avLst/>
          </a:prstGeom>
          <a:noFill/>
        </p:spPr>
      </p:pic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8A5EB99-FF82-6A66-D452-23CB0387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pt-BR"/>
              <a:t>Terça-feira, 2 de fevereiro, 20XX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5A46C803-5631-44B9-98E2-2383AB6E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>
                <a:latin typeface="+mn-lt"/>
                <a:ea typeface="+mn-ea"/>
                <a:cs typeface="+mn-cs"/>
              </a:rPr>
              <a:t>Márcia Vainer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6583D66-EC57-04D8-C951-5805FB39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070C0"/>
          </a:solidFill>
        </p:spPr>
        <p:txBody>
          <a:bodyPr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t-BR" smtClean="0"/>
              <a:pPr rtl="0">
                <a:spcAft>
                  <a:spcPts val="600"/>
                </a:spcAft>
              </a:pPr>
              <a:t>9</a:t>
            </a:fld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384198-DBEB-4FC5-8D0D-589844FF1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853" y="342557"/>
            <a:ext cx="5336498" cy="2095843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Assim teremos indivíduos que sejam capazes de criar e lidar com as novas tecnologias, que possam ser mais criativos e reflexivos críticos para o exercício da cidadania e da inclusão. </a:t>
            </a:r>
            <a:r>
              <a:rPr lang="pt-BR" sz="16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pt-BR" sz="16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pt-BR" sz="16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br>
              <a:rPr lang="pt-BR" sz="16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pt-BR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04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3970</TotalTime>
  <Words>795</Words>
  <Application>Microsoft Office PowerPoint</Application>
  <PresentationFormat>Widescreen</PresentationFormat>
  <Paragraphs>46</Paragraphs>
  <Slides>10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Microsoft YaHei Light</vt:lpstr>
      <vt:lpstr>Arial</vt:lpstr>
      <vt:lpstr>Calibri</vt:lpstr>
      <vt:lpstr>Century Gothic</vt:lpstr>
      <vt:lpstr>Courier New</vt:lpstr>
      <vt:lpstr>Wingdings 3</vt:lpstr>
      <vt:lpstr>Íon</vt:lpstr>
      <vt:lpstr>Seminário Anual da ABRADE </vt:lpstr>
      <vt:lpstr>A inclusão na Sociedade 5.0. e a Educação como meio.</vt:lpstr>
      <vt:lpstr>A inclusão na Sociedade 5.0.</vt:lpstr>
      <vt:lpstr>Educação 4.0 e Educação 5.0 - diferença</vt:lpstr>
      <vt:lpstr>Educação 4.0 e Educação 5.0 - diferença</vt:lpstr>
      <vt:lpstr>Educação 5.0 - inclusão</vt:lpstr>
      <vt:lpstr>I – Conhecimento II – Cultura Digital III – Inclusão IV – Diversidade de saberes e vivências culturais V – Autoconhecimento e autocuidado (saúde física e emocional) VI – Empatia e cooperação (respeitar e promover o respeito ao outro e aos direitos humanos) VII – Responsabilidade e Cidadania (Agir pessoal e coletivamente com autonomia, responsabilidade, flexibilidade, resiliência e determinação, tomando decisões com base em princípios éticos, democráticos, inclusivos, sustentáveis e solidários e ainda mais capacidade para enfrentar desafios sociais. </vt:lpstr>
      <vt:lpstr>Portanto, apreendemos que a EDUCAÇÃO sempre será o meio e o fim para proposições mais humanas, mais inclusivas, solidárias e mais democráticas. Para consolidar tais práticas que sejam seguras, transparentes e éticas creio que políticas públicas de regulação seriam imprescindíveis. Exemplos de países que implantaram: Coréia do Sul, China, Finlândia e Estônia        </vt:lpstr>
      <vt:lpstr> Assim teremos indivíduos que sejam capazes de criar e lidar com as novas tecnologias, que possam ser mais criativos e reflexivos críticos para o exercício da cidadania e da inclusão.     </vt:lpstr>
      <vt:lpstr>Referências RODRIGUES, Paulo Henrique e. Sociedade 5.0: o Professor e a construção de uma nova sociedade centrada no humano. Paulo H. Rodrigues e Norberto Aranha. XV SIMPÓSIO . Programas de Mestrado Profissional. Centro Paula Souza. São Paulo, 2020  SCHWAB, Klaus. A Quarta Revolução Industrial. 1. Ed. São Paulo: Edipro, 2016.   SOCIETY 5.0. Disponível em https://www8.cao.go.jp/cstp/english/society5_0/index.html. Acesso em 27.ago.2020. Disponível em https://www.sydle.com/br/blog/educacao-5-0-61e71a99edf3b9259714e25a  Acesso em 17/04/2024 Disponível em  https://sejunta.com.br/educacao/o-papel-do-gestor-escolar-na-educacao-cinco-ponto-zero  Acesso 17/04/2024 Disponível em  https://blog.khanacademy.org/pt-br/educacao-5-0/   Acesso em 18/04/2024 Disponível em  https://www.nucleodoconhecimento.com.br/educacao/avanco-para-educacao   Acesso em 18/04/2024  Disponível em  https://revistaeducacao.com.br/2018/11/27/paises-educacao-excelencia/  Acesso em 18/04/2024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ENCONTRO TURMA UNIVERSITÁRIOS</dc:title>
  <dc:creator>Marcia Santos</dc:creator>
  <cp:lastModifiedBy>Marcia Santos</cp:lastModifiedBy>
  <cp:revision>86</cp:revision>
  <dcterms:created xsi:type="dcterms:W3CDTF">2021-05-01T18:57:25Z</dcterms:created>
  <dcterms:modified xsi:type="dcterms:W3CDTF">2024-04-18T16:30:24Z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