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63" r:id="rId1"/>
  </p:sldMasterIdLst>
  <p:sldIdLst>
    <p:sldId id="256" r:id="rId2"/>
    <p:sldId id="259" r:id="rId3"/>
    <p:sldId id="260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4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249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528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31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595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535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13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024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621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935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9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660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78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0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3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043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38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32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  <p:sldLayoutId id="2147484475" r:id="rId12"/>
    <p:sldLayoutId id="2147484476" r:id="rId13"/>
    <p:sldLayoutId id="2147484477" r:id="rId14"/>
    <p:sldLayoutId id="2147484478" r:id="rId15"/>
    <p:sldLayoutId id="2147484479" r:id="rId16"/>
    <p:sldLayoutId id="214748448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52EC840-F763-47C0-BDB4-BAE8AAC4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001" y="4855485"/>
            <a:ext cx="2092690" cy="20856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45C6CD1-6879-4199-A1FC-C0DA2AE0A80F}"/>
              </a:ext>
            </a:extLst>
          </p:cNvPr>
          <p:cNvSpPr txBox="1"/>
          <p:nvPr/>
        </p:nvSpPr>
        <p:spPr>
          <a:xfrm>
            <a:off x="762000" y="721021"/>
            <a:ext cx="11000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Palatino Linotype" panose="02040502050505030304" pitchFamily="18" charset="0"/>
              </a:rPr>
              <a:t>TRATAMENTO DE DADOS DE CRIANÇAS E ADOLESCENTES NA ATIVIDADE EDUCACIONAL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4A28263-A54C-4CE8-BF3B-41E48DBB32B5}"/>
              </a:ext>
            </a:extLst>
          </p:cNvPr>
          <p:cNvSpPr txBox="1"/>
          <p:nvPr/>
        </p:nvSpPr>
        <p:spPr>
          <a:xfrm>
            <a:off x="3337071" y="3167390"/>
            <a:ext cx="551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Taís Dórea de Carvalho Santos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58A5D6-02B3-4126-B202-DCC58E85838B}"/>
              </a:ext>
            </a:extLst>
          </p:cNvPr>
          <p:cNvSpPr txBox="1"/>
          <p:nvPr/>
        </p:nvSpPr>
        <p:spPr>
          <a:xfrm>
            <a:off x="1711363" y="4703085"/>
            <a:ext cx="9074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Presidenta da Comissão Especial de Direito Educacional da OAB/BA</a:t>
            </a:r>
          </a:p>
          <a:p>
            <a:pPr algn="ctr"/>
            <a:r>
              <a:rPr lang="pt-BR" dirty="0"/>
              <a:t>Membro da ABRADE/BA</a:t>
            </a:r>
          </a:p>
          <a:p>
            <a:pPr algn="ctr"/>
            <a:r>
              <a:rPr lang="pt-BR" dirty="0"/>
              <a:t>Doutora em Politicas Sociais e Cidadania</a:t>
            </a:r>
          </a:p>
          <a:p>
            <a:pPr algn="ctr"/>
            <a:r>
              <a:rPr lang="pt-BR" dirty="0"/>
              <a:t>Mestra em Direito Público</a:t>
            </a:r>
          </a:p>
          <a:p>
            <a:pPr algn="ctr"/>
            <a:r>
              <a:rPr lang="pt-BR" dirty="0"/>
              <a:t>Especialista em Direito Educacional e Educação</a:t>
            </a:r>
          </a:p>
          <a:p>
            <a:pPr algn="ctr"/>
            <a:r>
              <a:rPr lang="pt-BR" dirty="0"/>
              <a:t>Advogada / professora universitária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E3E2A72-032B-478B-8BA6-F0B3E7440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19D5B7A-DE81-477C-8CD8-A82841C6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95FFB47-F2A1-4C16-B57C-53FC79C59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0F03D45-2287-4DAD-B96E-038A9C012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9C22690-CCAC-4BE9-99E4-630ABD268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4B4F0F2-5478-48B0-8B91-7114B1C3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75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9874916-4809-43E0-83BB-200C7C154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3" y="5194789"/>
            <a:ext cx="2058065" cy="192340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7898E8-42D3-42C0-A8A3-239474590CF8}"/>
              </a:ext>
            </a:extLst>
          </p:cNvPr>
          <p:cNvSpPr txBox="1"/>
          <p:nvPr/>
        </p:nvSpPr>
        <p:spPr>
          <a:xfrm>
            <a:off x="1007123" y="642356"/>
            <a:ext cx="101777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dirty="0">
                <a:latin typeface="Palatino Linotype" panose="02040502050505030304" pitchFamily="18" charset="0"/>
              </a:rPr>
              <a:t>Lei Geral de Proteção de Dados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B0F408-C0EF-47CB-B025-2A413877D171}"/>
              </a:ext>
            </a:extLst>
          </p:cNvPr>
          <p:cNvSpPr txBox="1"/>
          <p:nvPr/>
        </p:nvSpPr>
        <p:spPr>
          <a:xfrm>
            <a:off x="1007123" y="1824535"/>
            <a:ext cx="1017775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0" i="0" dirty="0">
                <a:effectLst/>
                <a:latin typeface="Palatino Linotype" panose="02040502050505030304" pitchFamily="18" charset="0"/>
              </a:rPr>
              <a:t>Lei nº 13.709/2018; </a:t>
            </a:r>
          </a:p>
          <a:p>
            <a:pPr marL="271463" indent="-2714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Importância da proteção de dados;</a:t>
            </a:r>
          </a:p>
          <a:p>
            <a:pPr marL="271463" indent="-2714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Obrigatoriedade de qualquer prestador de serviço em seguir os ditames da LGPD;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Dado pessoal/Dado pessoal sensível;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Titular – criança e adolescente;</a:t>
            </a:r>
          </a:p>
          <a:p>
            <a:pPr marL="342900" lvl="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ECA;</a:t>
            </a:r>
          </a:p>
          <a:p>
            <a:pPr marL="571500" indent="-57150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pt-BR" sz="2800" b="0" i="0" dirty="0">
              <a:effectLst/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66860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E23E6F-51A0-4FE0-BD33-824D7868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8" y="337582"/>
            <a:ext cx="10709563" cy="1331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latin typeface="Palatino Linotype" panose="02040502050505030304" pitchFamily="18" charset="0"/>
              </a:rPr>
              <a:t>Do Tratamento de Dados Pessoais de Crianças e de Adolescentes - </a:t>
            </a:r>
            <a:r>
              <a:rPr lang="pt-BR" sz="3600" dirty="0">
                <a:latin typeface="Palatino Linotype" panose="02040502050505030304" pitchFamily="18" charset="0"/>
              </a:rPr>
              <a:t>Art. 14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7F2FC4-B77F-4CB0-BAC7-C102E4E1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3" y="5194789"/>
            <a:ext cx="2058065" cy="19234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FEE8A21-EBF5-4D8A-80F2-8215C47271F2}"/>
              </a:ext>
            </a:extLst>
          </p:cNvPr>
          <p:cNvSpPr txBox="1"/>
          <p:nvPr/>
        </p:nvSpPr>
        <p:spPr>
          <a:xfrm>
            <a:off x="488155" y="1917865"/>
            <a:ext cx="112156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Melhor interesse;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Realizado com o consentimento específico e em destaque dado por pelo menos um dos pais ou pelo responsável legal;</a:t>
            </a:r>
          </a:p>
          <a:p>
            <a:pPr algn="just">
              <a:spcAft>
                <a:spcPts val="1200"/>
              </a:spcAft>
            </a:pPr>
            <a:r>
              <a:rPr lang="pt-BR" sz="2800" dirty="0">
                <a:latin typeface="Palatino Linotype" panose="02040502050505030304" pitchFamily="18" charset="0"/>
              </a:rPr>
              <a:t>Obs. Poderão ser coletados dados pessoais de crianças sem o consentimento se for necessária para contatar os pais ou o responsável legal, utilizados uma única vez e sem armazenamento, ou para sua proteção, e em nenhum caso poderão ser repassados a terceiro sem o consentimento;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619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7F2FC4-B77F-4CB0-BAC7-C102E4E1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3" y="5194789"/>
            <a:ext cx="2058065" cy="19234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FEE8A21-EBF5-4D8A-80F2-8215C47271F2}"/>
              </a:ext>
            </a:extLst>
          </p:cNvPr>
          <p:cNvSpPr txBox="1"/>
          <p:nvPr/>
        </p:nvSpPr>
        <p:spPr>
          <a:xfrm>
            <a:off x="488156" y="918606"/>
            <a:ext cx="1121568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Não deverão condicionar a participação das crianças e adolescentes em jogos, aplicações de internet ou outras atividades ao fornecimento de informações pessoais além das estritamente necessárias à atividade;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As informações sobre o tratamento de dados deverão ser fornecidas de maneira simples, clara e acessível, consideradas as características físico-motoras, perceptivas, sensoriais, intelectuais e mentais do usuário, com uso de recursos audiovisuais quando adequado, de forma a proporcionar a informação necessária aos pais ou ao responsável legal e adequada ao entendimento da criança.</a:t>
            </a:r>
          </a:p>
          <a:p>
            <a:pPr>
              <a:spcAft>
                <a:spcPts val="1200"/>
              </a:spcAft>
            </a:pPr>
            <a:r>
              <a:rPr lang="pt-BR" sz="2800" dirty="0">
                <a:latin typeface="Palatino Linotype" panose="02040502050505030304" pitchFamily="18" charset="0"/>
              </a:rPr>
              <a:t> 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220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E23E6F-51A0-4FE0-BD33-824D7868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7" y="448419"/>
            <a:ext cx="10709563" cy="1331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latin typeface="Palatino Linotype" panose="02040502050505030304" pitchFamily="18" charset="0"/>
              </a:rPr>
              <a:t>Obrigações das escolas e serviços de educação</a:t>
            </a:r>
            <a:endParaRPr lang="pt-BR" sz="3600" dirty="0">
              <a:latin typeface="Palatino Linotype" panose="0204050205050503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7F2FC4-B77F-4CB0-BAC7-C102E4E1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3" y="5194789"/>
            <a:ext cx="2058065" cy="19234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FEE8A21-EBF5-4D8A-80F2-8215C47271F2}"/>
              </a:ext>
            </a:extLst>
          </p:cNvPr>
          <p:cNvSpPr txBox="1"/>
          <p:nvPr/>
        </p:nvSpPr>
        <p:spPr>
          <a:xfrm>
            <a:off x="555805" y="1999527"/>
            <a:ext cx="11080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Proteção de dados;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Uso estrito dos dados;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Governança em Dados Pessoais;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Politica de privacidade de dados;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Analise e mitigação de riscos; 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Relatório de impacto;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latin typeface="Palatino Linotype" panose="02040502050505030304" pitchFamily="18" charset="0"/>
              </a:rPr>
              <a:t>Definição do Encarregado de Dados; </a:t>
            </a:r>
            <a:endParaRPr lang="pt-B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63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Malha</Template>
  <TotalTime>167</TotalTime>
  <Words>317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Open Sans</vt:lpstr>
      <vt:lpstr>Palatino Linotype</vt:lpstr>
      <vt:lpstr>Times New Roman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Tais Dórea Santos</dc:creator>
  <cp:lastModifiedBy>Tais Dórea Santos</cp:lastModifiedBy>
  <cp:revision>16</cp:revision>
  <dcterms:created xsi:type="dcterms:W3CDTF">2023-03-22T15:00:30Z</dcterms:created>
  <dcterms:modified xsi:type="dcterms:W3CDTF">2024-04-17T14:26:01Z</dcterms:modified>
</cp:coreProperties>
</file>